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media/image5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6" r:id="rId2"/>
    <p:sldId id="259" r:id="rId3"/>
    <p:sldId id="294" r:id="rId4"/>
    <p:sldId id="295" r:id="rId5"/>
    <p:sldId id="260" r:id="rId6"/>
    <p:sldId id="265" r:id="rId7"/>
    <p:sldId id="298" r:id="rId8"/>
    <p:sldId id="269" r:id="rId9"/>
    <p:sldId id="270" r:id="rId10"/>
    <p:sldId id="274" r:id="rId11"/>
    <p:sldId id="302" r:id="rId12"/>
    <p:sldId id="304" r:id="rId13"/>
    <p:sldId id="303" r:id="rId14"/>
    <p:sldId id="305" r:id="rId15"/>
    <p:sldId id="299" r:id="rId16"/>
    <p:sldId id="290" r:id="rId17"/>
    <p:sldId id="306" r:id="rId18"/>
    <p:sldId id="307" r:id="rId19"/>
    <p:sldId id="308" r:id="rId20"/>
    <p:sldId id="292" r:id="rId21"/>
    <p:sldId id="293" r:id="rId2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0" autoAdjust="0"/>
    <p:restoredTop sz="94660"/>
  </p:normalViewPr>
  <p:slideViewPr>
    <p:cSldViewPr snapToGrid="0">
      <p:cViewPr>
        <p:scale>
          <a:sx n="81" d="100"/>
          <a:sy n="81" d="100"/>
        </p:scale>
        <p:origin x="1248" y="608"/>
      </p:cViewPr>
      <p:guideLst/>
    </p:cSldViewPr>
  </p:slideViewPr>
  <p:notesTextViewPr>
    <p:cViewPr>
      <p:scale>
        <a:sx n="1" d="1"/>
        <a:sy n="1" d="1"/>
      </p:scale>
      <p:origin x="0" y="0"/>
    </p:cViewPr>
  </p:notesTextViewPr>
  <p:notesViewPr>
    <p:cSldViewPr snapToGrid="0">
      <p:cViewPr varScale="1">
        <p:scale>
          <a:sx n="67" d="100"/>
          <a:sy n="67" d="100"/>
        </p:scale>
        <p:origin x="3228" y="6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8E46C3-9410-5C4F-906C-7B6F5A00BEA5}" type="doc">
      <dgm:prSet loTypeId="urn:microsoft.com/office/officeart/2008/layout/VerticalCurvedList" loCatId="relationship" qsTypeId="urn:microsoft.com/office/officeart/2005/8/quickstyle/simple4" qsCatId="simple" csTypeId="urn:microsoft.com/office/officeart/2005/8/colors/colorful5" csCatId="colorful" phldr="1"/>
      <dgm:spPr/>
      <dgm:t>
        <a:bodyPr/>
        <a:lstStyle/>
        <a:p>
          <a:endParaRPr lang="en-US"/>
        </a:p>
      </dgm:t>
    </dgm:pt>
    <dgm:pt modelId="{EA8B8B45-BB76-0948-8558-72BF7D0D19C1}">
      <dgm:prSet custT="1"/>
      <dgm:spPr/>
      <dgm:t>
        <a:bodyPr/>
        <a:lstStyle/>
        <a:p>
          <a:pPr rtl="0"/>
          <a:r>
            <a:rPr lang="en-US" sz="1800" b="1" i="1" baseline="0" dirty="0" smtClean="0"/>
            <a:t>SDK-s and REST API-s</a:t>
          </a:r>
          <a:endParaRPr lang="en-US" sz="1800" b="1" i="1" dirty="0"/>
        </a:p>
      </dgm:t>
    </dgm:pt>
    <dgm:pt modelId="{89E62D1A-5278-CF45-8EEB-E53C638D7D78}" type="sibTrans" cxnId="{BCDB6BAB-8FDF-E14D-A9AC-089E86FC809D}">
      <dgm:prSet/>
      <dgm:spPr/>
      <dgm:t>
        <a:bodyPr/>
        <a:lstStyle/>
        <a:p>
          <a:endParaRPr lang="en-US" sz="2000" b="1" i="1"/>
        </a:p>
      </dgm:t>
    </dgm:pt>
    <dgm:pt modelId="{86200E42-6EE8-4D4D-A2E7-181B1062E260}" type="parTrans" cxnId="{BCDB6BAB-8FDF-E14D-A9AC-089E86FC809D}">
      <dgm:prSet/>
      <dgm:spPr/>
      <dgm:t>
        <a:bodyPr/>
        <a:lstStyle/>
        <a:p>
          <a:endParaRPr lang="en-US" sz="2000" b="1" i="1"/>
        </a:p>
      </dgm:t>
    </dgm:pt>
    <dgm:pt modelId="{BFDBB72B-A6A3-044F-8136-AED415B28EA6}">
      <dgm:prSet custT="1"/>
      <dgm:spPr/>
      <dgm:t>
        <a:bodyPr/>
        <a:lstStyle/>
        <a:p>
          <a:pPr rtl="0"/>
          <a:r>
            <a:rPr lang="en-US" sz="1800" b="1" i="1" baseline="0" dirty="0" smtClean="0"/>
            <a:t>Deliver tailored experiences for your users using Profiles</a:t>
          </a:r>
          <a:endParaRPr lang="en-US" sz="1800" b="1" i="1" dirty="0"/>
        </a:p>
      </dgm:t>
    </dgm:pt>
    <dgm:pt modelId="{85003CB8-AB92-8343-AE67-741D7F276113}" type="sibTrans" cxnId="{778FA125-F318-7440-BCE0-6BA97BA3E783}">
      <dgm:prSet/>
      <dgm:spPr/>
      <dgm:t>
        <a:bodyPr/>
        <a:lstStyle/>
        <a:p>
          <a:endParaRPr lang="en-US" sz="2000" b="1" i="1"/>
        </a:p>
      </dgm:t>
    </dgm:pt>
    <dgm:pt modelId="{806545A0-B4C0-AF48-A015-B878C0CC97B0}" type="parTrans" cxnId="{778FA125-F318-7440-BCE0-6BA97BA3E783}">
      <dgm:prSet/>
      <dgm:spPr/>
      <dgm:t>
        <a:bodyPr/>
        <a:lstStyle/>
        <a:p>
          <a:endParaRPr lang="en-US" sz="2000" b="1" i="1"/>
        </a:p>
      </dgm:t>
    </dgm:pt>
    <dgm:pt modelId="{A05BD0DB-67FC-604C-8D3F-6FC519BC7C89}">
      <dgm:prSet custT="1"/>
      <dgm:spPr/>
      <dgm:t>
        <a:bodyPr/>
        <a:lstStyle/>
        <a:p>
          <a:pPr rtl="0"/>
          <a:r>
            <a:rPr lang="en-US" sz="1800" b="1" i="1" baseline="0" dirty="0" smtClean="0"/>
            <a:t>Protect your backend resources</a:t>
          </a:r>
          <a:endParaRPr lang="en-US" sz="1800" b="1" i="1" dirty="0"/>
        </a:p>
      </dgm:t>
    </dgm:pt>
    <dgm:pt modelId="{7ABA781B-7C42-BB4A-B439-FCF723C462D1}" type="sibTrans" cxnId="{A4234FA9-00D5-B54D-A8B7-35EF2646C48E}">
      <dgm:prSet/>
      <dgm:spPr/>
      <dgm:t>
        <a:bodyPr/>
        <a:lstStyle/>
        <a:p>
          <a:endParaRPr lang="en-US" sz="2000" b="1" i="1"/>
        </a:p>
      </dgm:t>
    </dgm:pt>
    <dgm:pt modelId="{0173D62A-5BD5-E843-AFD9-19B193F5D50B}" type="parTrans" cxnId="{A4234FA9-00D5-B54D-A8B7-35EF2646C48E}">
      <dgm:prSet/>
      <dgm:spPr/>
      <dgm:t>
        <a:bodyPr/>
        <a:lstStyle/>
        <a:p>
          <a:endParaRPr lang="en-US" sz="2000" b="1" i="1"/>
        </a:p>
      </dgm:t>
    </dgm:pt>
    <dgm:pt modelId="{7C9B1C63-DAC6-7B4B-BEDE-0FD1CFF7E047}">
      <dgm:prSet custT="1"/>
      <dgm:spPr/>
      <dgm:t>
        <a:bodyPr/>
        <a:lstStyle/>
        <a:p>
          <a:pPr rtl="0"/>
          <a:r>
            <a:rPr lang="en-US" sz="1800" b="1" i="1" baseline="0" dirty="0" smtClean="0"/>
            <a:t>Get a sign-in flow working in minutes</a:t>
          </a:r>
          <a:endParaRPr lang="en-US" sz="1800" b="1" i="1" dirty="0"/>
        </a:p>
      </dgm:t>
    </dgm:pt>
    <dgm:pt modelId="{6777B78F-1AFE-0947-839C-ABAF3899426B}" type="sibTrans" cxnId="{CAD9D910-65F1-4F44-82A7-C3904AC3B940}">
      <dgm:prSet/>
      <dgm:spPr/>
      <dgm:t>
        <a:bodyPr/>
        <a:lstStyle/>
        <a:p>
          <a:endParaRPr lang="en-US" sz="2000" b="1" i="1"/>
        </a:p>
      </dgm:t>
    </dgm:pt>
    <dgm:pt modelId="{CFF93CD4-DDB7-F149-9E96-50FE64C97813}" type="parTrans" cxnId="{CAD9D910-65F1-4F44-82A7-C3904AC3B940}">
      <dgm:prSet/>
      <dgm:spPr/>
      <dgm:t>
        <a:bodyPr/>
        <a:lstStyle/>
        <a:p>
          <a:endParaRPr lang="en-US" sz="2000" b="1" i="1"/>
        </a:p>
      </dgm:t>
    </dgm:pt>
    <dgm:pt modelId="{CC7AC222-62AB-0740-87FD-51031D12E69B}">
      <dgm:prSet custT="1"/>
      <dgm:spPr/>
      <dgm:t>
        <a:bodyPr/>
        <a:lstStyle/>
        <a:p>
          <a:pPr rtl="0"/>
          <a:r>
            <a:rPr lang="en-US" sz="1800" b="1" i="1" baseline="0" dirty="0" smtClean="0"/>
            <a:t>Prebuilt functionality for social log-in</a:t>
          </a:r>
          <a:endParaRPr lang="en-US" sz="1800" b="1" i="1" dirty="0"/>
        </a:p>
      </dgm:t>
    </dgm:pt>
    <dgm:pt modelId="{2D6E3CFC-5254-1441-9FAC-575D9C0F567E}" type="sibTrans" cxnId="{68B41620-3972-B649-AD2C-B1ADDE041704}">
      <dgm:prSet/>
      <dgm:spPr/>
      <dgm:t>
        <a:bodyPr/>
        <a:lstStyle/>
        <a:p>
          <a:endParaRPr lang="en-US" sz="2000" b="1" i="1"/>
        </a:p>
      </dgm:t>
    </dgm:pt>
    <dgm:pt modelId="{1E11B91B-95E7-514C-B5F4-BEC51BD08A55}" type="parTrans" cxnId="{68B41620-3972-B649-AD2C-B1ADDE041704}">
      <dgm:prSet/>
      <dgm:spPr/>
      <dgm:t>
        <a:bodyPr/>
        <a:lstStyle/>
        <a:p>
          <a:endParaRPr lang="en-US" sz="2000" b="1" i="1"/>
        </a:p>
      </dgm:t>
    </dgm:pt>
    <dgm:pt modelId="{C662A4A1-06B0-B64B-9005-C2EF0B81B5CC}">
      <dgm:prSet custT="1"/>
      <dgm:spPr/>
      <dgm:t>
        <a:bodyPr/>
        <a:lstStyle/>
        <a:p>
          <a:pPr rtl="0"/>
          <a:r>
            <a:rPr lang="en-US" sz="1800" b="1" i="1" baseline="0" dirty="0" smtClean="0"/>
            <a:t>Quickly on-board</a:t>
          </a:r>
          <a:endParaRPr lang="en-US" sz="1800" b="1" i="1" dirty="0"/>
        </a:p>
      </dgm:t>
    </dgm:pt>
    <dgm:pt modelId="{45A52E95-A464-024C-B3D1-6B1C10455BC3}" type="sibTrans" cxnId="{E4BC2C23-991B-174E-856A-4F212A5B261A}">
      <dgm:prSet/>
      <dgm:spPr/>
      <dgm:t>
        <a:bodyPr/>
        <a:lstStyle/>
        <a:p>
          <a:endParaRPr lang="en-US" sz="2000" b="1" i="1"/>
        </a:p>
      </dgm:t>
    </dgm:pt>
    <dgm:pt modelId="{D56C1F79-D90C-6C4A-B9DF-21DBAECEAAD0}" type="parTrans" cxnId="{E4BC2C23-991B-174E-856A-4F212A5B261A}">
      <dgm:prSet/>
      <dgm:spPr/>
      <dgm:t>
        <a:bodyPr/>
        <a:lstStyle/>
        <a:p>
          <a:endParaRPr lang="en-US" sz="2000" b="1" i="1"/>
        </a:p>
      </dgm:t>
    </dgm:pt>
    <dgm:pt modelId="{7C8E74E9-A80F-6E40-89A6-FB1A619CC4A0}" type="pres">
      <dgm:prSet presAssocID="{248E46C3-9410-5C4F-906C-7B6F5A00BEA5}" presName="Name0" presStyleCnt="0">
        <dgm:presLayoutVars>
          <dgm:chMax val="7"/>
          <dgm:chPref val="7"/>
          <dgm:dir/>
        </dgm:presLayoutVars>
      </dgm:prSet>
      <dgm:spPr/>
      <dgm:t>
        <a:bodyPr/>
        <a:lstStyle/>
        <a:p>
          <a:endParaRPr lang="en-US"/>
        </a:p>
      </dgm:t>
    </dgm:pt>
    <dgm:pt modelId="{EDB5FA63-6488-7B4C-82D7-42FAF28320BF}" type="pres">
      <dgm:prSet presAssocID="{248E46C3-9410-5C4F-906C-7B6F5A00BEA5}" presName="Name1" presStyleCnt="0"/>
      <dgm:spPr/>
      <dgm:t>
        <a:bodyPr/>
        <a:lstStyle/>
        <a:p>
          <a:endParaRPr lang="en-US"/>
        </a:p>
      </dgm:t>
    </dgm:pt>
    <dgm:pt modelId="{FB8AB6F2-D4CD-4749-84D4-75FEA2B9482D}" type="pres">
      <dgm:prSet presAssocID="{248E46C3-9410-5C4F-906C-7B6F5A00BEA5}" presName="cycle" presStyleCnt="0"/>
      <dgm:spPr/>
      <dgm:t>
        <a:bodyPr/>
        <a:lstStyle/>
        <a:p>
          <a:endParaRPr lang="en-US"/>
        </a:p>
      </dgm:t>
    </dgm:pt>
    <dgm:pt modelId="{C2A5A148-8DD9-6E4F-A74A-105AA26D3BDF}" type="pres">
      <dgm:prSet presAssocID="{248E46C3-9410-5C4F-906C-7B6F5A00BEA5}" presName="srcNode" presStyleLbl="node1" presStyleIdx="0" presStyleCnt="6"/>
      <dgm:spPr/>
      <dgm:t>
        <a:bodyPr/>
        <a:lstStyle/>
        <a:p>
          <a:endParaRPr lang="en-US"/>
        </a:p>
      </dgm:t>
    </dgm:pt>
    <dgm:pt modelId="{357B4D70-A4CD-8044-84ED-B85B09175148}" type="pres">
      <dgm:prSet presAssocID="{248E46C3-9410-5C4F-906C-7B6F5A00BEA5}" presName="conn" presStyleLbl="parChTrans1D2" presStyleIdx="0" presStyleCnt="1"/>
      <dgm:spPr/>
      <dgm:t>
        <a:bodyPr/>
        <a:lstStyle/>
        <a:p>
          <a:endParaRPr lang="en-US"/>
        </a:p>
      </dgm:t>
    </dgm:pt>
    <dgm:pt modelId="{3C132E05-876B-684D-A56A-331ED4E09F1D}" type="pres">
      <dgm:prSet presAssocID="{248E46C3-9410-5C4F-906C-7B6F5A00BEA5}" presName="extraNode" presStyleLbl="node1" presStyleIdx="0" presStyleCnt="6"/>
      <dgm:spPr/>
      <dgm:t>
        <a:bodyPr/>
        <a:lstStyle/>
        <a:p>
          <a:endParaRPr lang="en-US"/>
        </a:p>
      </dgm:t>
    </dgm:pt>
    <dgm:pt modelId="{317AE16A-9F3D-9640-A65B-4CD29DC0E2D7}" type="pres">
      <dgm:prSet presAssocID="{248E46C3-9410-5C4F-906C-7B6F5A00BEA5}" presName="dstNode" presStyleLbl="node1" presStyleIdx="0" presStyleCnt="6"/>
      <dgm:spPr/>
      <dgm:t>
        <a:bodyPr/>
        <a:lstStyle/>
        <a:p>
          <a:endParaRPr lang="en-US"/>
        </a:p>
      </dgm:t>
    </dgm:pt>
    <dgm:pt modelId="{0EB7CD9C-AE84-864D-8F77-9795838CD125}" type="pres">
      <dgm:prSet presAssocID="{CC7AC222-62AB-0740-87FD-51031D12E69B}" presName="text_1" presStyleLbl="node1" presStyleIdx="0" presStyleCnt="6">
        <dgm:presLayoutVars>
          <dgm:bulletEnabled val="1"/>
        </dgm:presLayoutVars>
      </dgm:prSet>
      <dgm:spPr/>
      <dgm:t>
        <a:bodyPr/>
        <a:lstStyle/>
        <a:p>
          <a:endParaRPr lang="en-US"/>
        </a:p>
      </dgm:t>
    </dgm:pt>
    <dgm:pt modelId="{EE3D03BD-A942-E148-8984-6FCD660B563E}" type="pres">
      <dgm:prSet presAssocID="{CC7AC222-62AB-0740-87FD-51031D12E69B}" presName="accent_1" presStyleCnt="0"/>
      <dgm:spPr/>
      <dgm:t>
        <a:bodyPr/>
        <a:lstStyle/>
        <a:p>
          <a:endParaRPr lang="en-US"/>
        </a:p>
      </dgm:t>
    </dgm:pt>
    <dgm:pt modelId="{E47DA331-D7E8-E94F-9CA3-40AFB851311D}" type="pres">
      <dgm:prSet presAssocID="{CC7AC222-62AB-0740-87FD-51031D12E69B}" presName="accentRepeatNode" presStyleLbl="solidFgAcc1" presStyleIdx="0" presStyleCnt="6"/>
      <dgm:spPr/>
      <dgm:t>
        <a:bodyPr/>
        <a:lstStyle/>
        <a:p>
          <a:endParaRPr lang="en-US"/>
        </a:p>
      </dgm:t>
    </dgm:pt>
    <dgm:pt modelId="{B8FA6CE6-5989-CA45-8FA5-3FB2EBCCB40C}" type="pres">
      <dgm:prSet presAssocID="{7C9B1C63-DAC6-7B4B-BEDE-0FD1CFF7E047}" presName="text_2" presStyleLbl="node1" presStyleIdx="1" presStyleCnt="6">
        <dgm:presLayoutVars>
          <dgm:bulletEnabled val="1"/>
        </dgm:presLayoutVars>
      </dgm:prSet>
      <dgm:spPr/>
      <dgm:t>
        <a:bodyPr/>
        <a:lstStyle/>
        <a:p>
          <a:endParaRPr lang="en-US"/>
        </a:p>
      </dgm:t>
    </dgm:pt>
    <dgm:pt modelId="{0A9FAAFD-A509-C448-8D23-B042304A31EF}" type="pres">
      <dgm:prSet presAssocID="{7C9B1C63-DAC6-7B4B-BEDE-0FD1CFF7E047}" presName="accent_2" presStyleCnt="0"/>
      <dgm:spPr/>
      <dgm:t>
        <a:bodyPr/>
        <a:lstStyle/>
        <a:p>
          <a:endParaRPr lang="en-US"/>
        </a:p>
      </dgm:t>
    </dgm:pt>
    <dgm:pt modelId="{BAFD9379-19B5-D34D-B1CB-4C8325B8D5A0}" type="pres">
      <dgm:prSet presAssocID="{7C9B1C63-DAC6-7B4B-BEDE-0FD1CFF7E047}" presName="accentRepeatNode" presStyleLbl="solidFgAcc1" presStyleIdx="1" presStyleCnt="6"/>
      <dgm:spPr/>
      <dgm:t>
        <a:bodyPr/>
        <a:lstStyle/>
        <a:p>
          <a:endParaRPr lang="en-US"/>
        </a:p>
      </dgm:t>
    </dgm:pt>
    <dgm:pt modelId="{1697EA08-C7BD-E448-B92B-8D29CDC94E52}" type="pres">
      <dgm:prSet presAssocID="{A05BD0DB-67FC-604C-8D3F-6FC519BC7C89}" presName="text_3" presStyleLbl="node1" presStyleIdx="2" presStyleCnt="6">
        <dgm:presLayoutVars>
          <dgm:bulletEnabled val="1"/>
        </dgm:presLayoutVars>
      </dgm:prSet>
      <dgm:spPr/>
      <dgm:t>
        <a:bodyPr/>
        <a:lstStyle/>
        <a:p>
          <a:endParaRPr lang="en-US"/>
        </a:p>
      </dgm:t>
    </dgm:pt>
    <dgm:pt modelId="{A7DA61A6-772A-6B47-8617-F412D0DA8BDF}" type="pres">
      <dgm:prSet presAssocID="{A05BD0DB-67FC-604C-8D3F-6FC519BC7C89}" presName="accent_3" presStyleCnt="0"/>
      <dgm:spPr/>
      <dgm:t>
        <a:bodyPr/>
        <a:lstStyle/>
        <a:p>
          <a:endParaRPr lang="en-US"/>
        </a:p>
      </dgm:t>
    </dgm:pt>
    <dgm:pt modelId="{73C6DE0D-9568-A843-BDDF-4F6A05CB25FE}" type="pres">
      <dgm:prSet presAssocID="{A05BD0DB-67FC-604C-8D3F-6FC519BC7C89}" presName="accentRepeatNode" presStyleLbl="solidFgAcc1" presStyleIdx="2" presStyleCnt="6"/>
      <dgm:spPr/>
      <dgm:t>
        <a:bodyPr/>
        <a:lstStyle/>
        <a:p>
          <a:endParaRPr lang="en-US"/>
        </a:p>
      </dgm:t>
    </dgm:pt>
    <dgm:pt modelId="{FC401568-E01A-BC49-BF17-020DEC936A15}" type="pres">
      <dgm:prSet presAssocID="{BFDBB72B-A6A3-044F-8136-AED415B28EA6}" presName="text_4" presStyleLbl="node1" presStyleIdx="3" presStyleCnt="6">
        <dgm:presLayoutVars>
          <dgm:bulletEnabled val="1"/>
        </dgm:presLayoutVars>
      </dgm:prSet>
      <dgm:spPr/>
      <dgm:t>
        <a:bodyPr/>
        <a:lstStyle/>
        <a:p>
          <a:endParaRPr lang="en-US"/>
        </a:p>
      </dgm:t>
    </dgm:pt>
    <dgm:pt modelId="{2F140FE8-49F4-D74F-80A3-65780B753D5F}" type="pres">
      <dgm:prSet presAssocID="{BFDBB72B-A6A3-044F-8136-AED415B28EA6}" presName="accent_4" presStyleCnt="0"/>
      <dgm:spPr/>
      <dgm:t>
        <a:bodyPr/>
        <a:lstStyle/>
        <a:p>
          <a:endParaRPr lang="en-US"/>
        </a:p>
      </dgm:t>
    </dgm:pt>
    <dgm:pt modelId="{8463BE77-D0E9-9541-96A9-27448F3B74B2}" type="pres">
      <dgm:prSet presAssocID="{BFDBB72B-A6A3-044F-8136-AED415B28EA6}" presName="accentRepeatNode" presStyleLbl="solidFgAcc1" presStyleIdx="3" presStyleCnt="6"/>
      <dgm:spPr/>
      <dgm:t>
        <a:bodyPr/>
        <a:lstStyle/>
        <a:p>
          <a:endParaRPr lang="en-US"/>
        </a:p>
      </dgm:t>
    </dgm:pt>
    <dgm:pt modelId="{A3D87CAB-EB7E-D74D-AE2B-B345BFC6B4C3}" type="pres">
      <dgm:prSet presAssocID="{EA8B8B45-BB76-0948-8558-72BF7D0D19C1}" presName="text_5" presStyleLbl="node1" presStyleIdx="4" presStyleCnt="6">
        <dgm:presLayoutVars>
          <dgm:bulletEnabled val="1"/>
        </dgm:presLayoutVars>
      </dgm:prSet>
      <dgm:spPr/>
      <dgm:t>
        <a:bodyPr/>
        <a:lstStyle/>
        <a:p>
          <a:endParaRPr lang="en-US"/>
        </a:p>
      </dgm:t>
    </dgm:pt>
    <dgm:pt modelId="{AD95D64B-1B26-5645-A395-84E69CE1E9A8}" type="pres">
      <dgm:prSet presAssocID="{EA8B8B45-BB76-0948-8558-72BF7D0D19C1}" presName="accent_5" presStyleCnt="0"/>
      <dgm:spPr/>
      <dgm:t>
        <a:bodyPr/>
        <a:lstStyle/>
        <a:p>
          <a:endParaRPr lang="en-US"/>
        </a:p>
      </dgm:t>
    </dgm:pt>
    <dgm:pt modelId="{58598B29-C09C-464D-A9F4-9D907C690090}" type="pres">
      <dgm:prSet presAssocID="{EA8B8B45-BB76-0948-8558-72BF7D0D19C1}" presName="accentRepeatNode" presStyleLbl="solidFgAcc1" presStyleIdx="4" presStyleCnt="6"/>
      <dgm:spPr/>
      <dgm:t>
        <a:bodyPr/>
        <a:lstStyle/>
        <a:p>
          <a:endParaRPr lang="en-US"/>
        </a:p>
      </dgm:t>
    </dgm:pt>
    <dgm:pt modelId="{FD860F59-88FF-5F40-B674-03C08EBDEA03}" type="pres">
      <dgm:prSet presAssocID="{C662A4A1-06B0-B64B-9005-C2EF0B81B5CC}" presName="text_6" presStyleLbl="node1" presStyleIdx="5" presStyleCnt="6">
        <dgm:presLayoutVars>
          <dgm:bulletEnabled val="1"/>
        </dgm:presLayoutVars>
      </dgm:prSet>
      <dgm:spPr/>
      <dgm:t>
        <a:bodyPr/>
        <a:lstStyle/>
        <a:p>
          <a:endParaRPr lang="en-US"/>
        </a:p>
      </dgm:t>
    </dgm:pt>
    <dgm:pt modelId="{21B9F8CF-B4FB-534E-B97D-E004D091175B}" type="pres">
      <dgm:prSet presAssocID="{C662A4A1-06B0-B64B-9005-C2EF0B81B5CC}" presName="accent_6" presStyleCnt="0"/>
      <dgm:spPr/>
      <dgm:t>
        <a:bodyPr/>
        <a:lstStyle/>
        <a:p>
          <a:endParaRPr lang="en-US"/>
        </a:p>
      </dgm:t>
    </dgm:pt>
    <dgm:pt modelId="{E349AD8C-5982-454A-9BC3-EC2C22347339}" type="pres">
      <dgm:prSet presAssocID="{C662A4A1-06B0-B64B-9005-C2EF0B81B5CC}" presName="accentRepeatNode" presStyleLbl="solidFgAcc1" presStyleIdx="5" presStyleCnt="6"/>
      <dgm:spPr/>
      <dgm:t>
        <a:bodyPr/>
        <a:lstStyle/>
        <a:p>
          <a:endParaRPr lang="en-US"/>
        </a:p>
      </dgm:t>
    </dgm:pt>
  </dgm:ptLst>
  <dgm:cxnLst>
    <dgm:cxn modelId="{A4234FA9-00D5-B54D-A8B7-35EF2646C48E}" srcId="{248E46C3-9410-5C4F-906C-7B6F5A00BEA5}" destId="{A05BD0DB-67FC-604C-8D3F-6FC519BC7C89}" srcOrd="2" destOrd="0" parTransId="{0173D62A-5BD5-E843-AFD9-19B193F5D50B}" sibTransId="{7ABA781B-7C42-BB4A-B439-FCF723C462D1}"/>
    <dgm:cxn modelId="{8F665D95-627C-7047-91D2-62C880CC6B07}" type="presOf" srcId="{2D6E3CFC-5254-1441-9FAC-575D9C0F567E}" destId="{357B4D70-A4CD-8044-84ED-B85B09175148}" srcOrd="0" destOrd="0" presId="urn:microsoft.com/office/officeart/2008/layout/VerticalCurvedList"/>
    <dgm:cxn modelId="{68B41620-3972-B649-AD2C-B1ADDE041704}" srcId="{248E46C3-9410-5C4F-906C-7B6F5A00BEA5}" destId="{CC7AC222-62AB-0740-87FD-51031D12E69B}" srcOrd="0" destOrd="0" parTransId="{1E11B91B-95E7-514C-B5F4-BEC51BD08A55}" sibTransId="{2D6E3CFC-5254-1441-9FAC-575D9C0F567E}"/>
    <dgm:cxn modelId="{2B5924EF-D858-1441-87E0-930B7B4CAF4B}" type="presOf" srcId="{CC7AC222-62AB-0740-87FD-51031D12E69B}" destId="{0EB7CD9C-AE84-864D-8F77-9795838CD125}" srcOrd="0" destOrd="0" presId="urn:microsoft.com/office/officeart/2008/layout/VerticalCurvedList"/>
    <dgm:cxn modelId="{E9725E66-06D4-8044-9FEB-56F8E18C059D}" type="presOf" srcId="{C662A4A1-06B0-B64B-9005-C2EF0B81B5CC}" destId="{FD860F59-88FF-5F40-B674-03C08EBDEA03}" srcOrd="0" destOrd="0" presId="urn:microsoft.com/office/officeart/2008/layout/VerticalCurvedList"/>
    <dgm:cxn modelId="{5A7BA5E4-94AB-4E41-8BC1-E805290849B1}" type="presOf" srcId="{BFDBB72B-A6A3-044F-8136-AED415B28EA6}" destId="{FC401568-E01A-BC49-BF17-020DEC936A15}" srcOrd="0" destOrd="0" presId="urn:microsoft.com/office/officeart/2008/layout/VerticalCurvedList"/>
    <dgm:cxn modelId="{BCDB6BAB-8FDF-E14D-A9AC-089E86FC809D}" srcId="{248E46C3-9410-5C4F-906C-7B6F5A00BEA5}" destId="{EA8B8B45-BB76-0948-8558-72BF7D0D19C1}" srcOrd="4" destOrd="0" parTransId="{86200E42-6EE8-4D4D-A2E7-181B1062E260}" sibTransId="{89E62D1A-5278-CF45-8EEB-E53C638D7D78}"/>
    <dgm:cxn modelId="{E1D7F097-3B25-504E-AA6C-72F36CD19F3C}" type="presOf" srcId="{7C9B1C63-DAC6-7B4B-BEDE-0FD1CFF7E047}" destId="{B8FA6CE6-5989-CA45-8FA5-3FB2EBCCB40C}" srcOrd="0" destOrd="0" presId="urn:microsoft.com/office/officeart/2008/layout/VerticalCurvedList"/>
    <dgm:cxn modelId="{0E539BC6-42E2-F049-833A-CFE6D8CC9E78}" type="presOf" srcId="{248E46C3-9410-5C4F-906C-7B6F5A00BEA5}" destId="{7C8E74E9-A80F-6E40-89A6-FB1A619CC4A0}" srcOrd="0" destOrd="0" presId="urn:microsoft.com/office/officeart/2008/layout/VerticalCurvedList"/>
    <dgm:cxn modelId="{778FA125-F318-7440-BCE0-6BA97BA3E783}" srcId="{248E46C3-9410-5C4F-906C-7B6F5A00BEA5}" destId="{BFDBB72B-A6A3-044F-8136-AED415B28EA6}" srcOrd="3" destOrd="0" parTransId="{806545A0-B4C0-AF48-A015-B878C0CC97B0}" sibTransId="{85003CB8-AB92-8343-AE67-741D7F276113}"/>
    <dgm:cxn modelId="{B1238EFE-BF37-F145-A3A7-FAA140478500}" type="presOf" srcId="{A05BD0DB-67FC-604C-8D3F-6FC519BC7C89}" destId="{1697EA08-C7BD-E448-B92B-8D29CDC94E52}" srcOrd="0" destOrd="0" presId="urn:microsoft.com/office/officeart/2008/layout/VerticalCurvedList"/>
    <dgm:cxn modelId="{E53C0353-8716-284B-A769-90DE1B2949CE}" type="presOf" srcId="{EA8B8B45-BB76-0948-8558-72BF7D0D19C1}" destId="{A3D87CAB-EB7E-D74D-AE2B-B345BFC6B4C3}" srcOrd="0" destOrd="0" presId="urn:microsoft.com/office/officeart/2008/layout/VerticalCurvedList"/>
    <dgm:cxn modelId="{E4BC2C23-991B-174E-856A-4F212A5B261A}" srcId="{248E46C3-9410-5C4F-906C-7B6F5A00BEA5}" destId="{C662A4A1-06B0-B64B-9005-C2EF0B81B5CC}" srcOrd="5" destOrd="0" parTransId="{D56C1F79-D90C-6C4A-B9DF-21DBAECEAAD0}" sibTransId="{45A52E95-A464-024C-B3D1-6B1C10455BC3}"/>
    <dgm:cxn modelId="{CAD9D910-65F1-4F44-82A7-C3904AC3B940}" srcId="{248E46C3-9410-5C4F-906C-7B6F5A00BEA5}" destId="{7C9B1C63-DAC6-7B4B-BEDE-0FD1CFF7E047}" srcOrd="1" destOrd="0" parTransId="{CFF93CD4-DDB7-F149-9E96-50FE64C97813}" sibTransId="{6777B78F-1AFE-0947-839C-ABAF3899426B}"/>
    <dgm:cxn modelId="{986D1131-54DE-8D46-A027-026FB9F93FA6}" type="presParOf" srcId="{7C8E74E9-A80F-6E40-89A6-FB1A619CC4A0}" destId="{EDB5FA63-6488-7B4C-82D7-42FAF28320BF}" srcOrd="0" destOrd="0" presId="urn:microsoft.com/office/officeart/2008/layout/VerticalCurvedList"/>
    <dgm:cxn modelId="{084978EB-CB4C-C34C-A34E-7209575D6764}" type="presParOf" srcId="{EDB5FA63-6488-7B4C-82D7-42FAF28320BF}" destId="{FB8AB6F2-D4CD-4749-84D4-75FEA2B9482D}" srcOrd="0" destOrd="0" presId="urn:microsoft.com/office/officeart/2008/layout/VerticalCurvedList"/>
    <dgm:cxn modelId="{D18F3015-B803-A349-8E3B-452220C08822}" type="presParOf" srcId="{FB8AB6F2-D4CD-4749-84D4-75FEA2B9482D}" destId="{C2A5A148-8DD9-6E4F-A74A-105AA26D3BDF}" srcOrd="0" destOrd="0" presId="urn:microsoft.com/office/officeart/2008/layout/VerticalCurvedList"/>
    <dgm:cxn modelId="{B657861E-44E2-9541-8CE4-8A6C9917277A}" type="presParOf" srcId="{FB8AB6F2-D4CD-4749-84D4-75FEA2B9482D}" destId="{357B4D70-A4CD-8044-84ED-B85B09175148}" srcOrd="1" destOrd="0" presId="urn:microsoft.com/office/officeart/2008/layout/VerticalCurvedList"/>
    <dgm:cxn modelId="{70286905-E7B9-D04E-89AA-88A78312E5A9}" type="presParOf" srcId="{FB8AB6F2-D4CD-4749-84D4-75FEA2B9482D}" destId="{3C132E05-876B-684D-A56A-331ED4E09F1D}" srcOrd="2" destOrd="0" presId="urn:microsoft.com/office/officeart/2008/layout/VerticalCurvedList"/>
    <dgm:cxn modelId="{C2B57DFD-5D08-EF42-B83A-DEFCD5AC0424}" type="presParOf" srcId="{FB8AB6F2-D4CD-4749-84D4-75FEA2B9482D}" destId="{317AE16A-9F3D-9640-A65B-4CD29DC0E2D7}" srcOrd="3" destOrd="0" presId="urn:microsoft.com/office/officeart/2008/layout/VerticalCurvedList"/>
    <dgm:cxn modelId="{BC9CB917-98F1-6B4B-A88E-6ED0D2285D0E}" type="presParOf" srcId="{EDB5FA63-6488-7B4C-82D7-42FAF28320BF}" destId="{0EB7CD9C-AE84-864D-8F77-9795838CD125}" srcOrd="1" destOrd="0" presId="urn:microsoft.com/office/officeart/2008/layout/VerticalCurvedList"/>
    <dgm:cxn modelId="{AE8021C8-F70A-3945-B314-5E189FF6FC9D}" type="presParOf" srcId="{EDB5FA63-6488-7B4C-82D7-42FAF28320BF}" destId="{EE3D03BD-A942-E148-8984-6FCD660B563E}" srcOrd="2" destOrd="0" presId="urn:microsoft.com/office/officeart/2008/layout/VerticalCurvedList"/>
    <dgm:cxn modelId="{F5A826EB-93C8-4247-B3F0-182AD410C0B4}" type="presParOf" srcId="{EE3D03BD-A942-E148-8984-6FCD660B563E}" destId="{E47DA331-D7E8-E94F-9CA3-40AFB851311D}" srcOrd="0" destOrd="0" presId="urn:microsoft.com/office/officeart/2008/layout/VerticalCurvedList"/>
    <dgm:cxn modelId="{CA561869-BB10-C740-B6D3-4F2AF912A02D}" type="presParOf" srcId="{EDB5FA63-6488-7B4C-82D7-42FAF28320BF}" destId="{B8FA6CE6-5989-CA45-8FA5-3FB2EBCCB40C}" srcOrd="3" destOrd="0" presId="urn:microsoft.com/office/officeart/2008/layout/VerticalCurvedList"/>
    <dgm:cxn modelId="{98BB3C21-CFB2-6F4A-8C39-91867CF6114C}" type="presParOf" srcId="{EDB5FA63-6488-7B4C-82D7-42FAF28320BF}" destId="{0A9FAAFD-A509-C448-8D23-B042304A31EF}" srcOrd="4" destOrd="0" presId="urn:microsoft.com/office/officeart/2008/layout/VerticalCurvedList"/>
    <dgm:cxn modelId="{B30E9D11-4708-D74A-A323-E4F6EBB3FAEF}" type="presParOf" srcId="{0A9FAAFD-A509-C448-8D23-B042304A31EF}" destId="{BAFD9379-19B5-D34D-B1CB-4C8325B8D5A0}" srcOrd="0" destOrd="0" presId="urn:microsoft.com/office/officeart/2008/layout/VerticalCurvedList"/>
    <dgm:cxn modelId="{AB806593-4234-0940-88B8-87E450D98FE8}" type="presParOf" srcId="{EDB5FA63-6488-7B4C-82D7-42FAF28320BF}" destId="{1697EA08-C7BD-E448-B92B-8D29CDC94E52}" srcOrd="5" destOrd="0" presId="urn:microsoft.com/office/officeart/2008/layout/VerticalCurvedList"/>
    <dgm:cxn modelId="{674CFB89-5498-4B4C-AA5B-27EE9931FFA0}" type="presParOf" srcId="{EDB5FA63-6488-7B4C-82D7-42FAF28320BF}" destId="{A7DA61A6-772A-6B47-8617-F412D0DA8BDF}" srcOrd="6" destOrd="0" presId="urn:microsoft.com/office/officeart/2008/layout/VerticalCurvedList"/>
    <dgm:cxn modelId="{3AE08754-A925-B34C-A3C2-116B76E23A20}" type="presParOf" srcId="{A7DA61A6-772A-6B47-8617-F412D0DA8BDF}" destId="{73C6DE0D-9568-A843-BDDF-4F6A05CB25FE}" srcOrd="0" destOrd="0" presId="urn:microsoft.com/office/officeart/2008/layout/VerticalCurvedList"/>
    <dgm:cxn modelId="{32111810-7D10-F746-A186-7F41422B71CD}" type="presParOf" srcId="{EDB5FA63-6488-7B4C-82D7-42FAF28320BF}" destId="{FC401568-E01A-BC49-BF17-020DEC936A15}" srcOrd="7" destOrd="0" presId="urn:microsoft.com/office/officeart/2008/layout/VerticalCurvedList"/>
    <dgm:cxn modelId="{65B76B54-F8FE-0C49-AA19-09FE64D018A3}" type="presParOf" srcId="{EDB5FA63-6488-7B4C-82D7-42FAF28320BF}" destId="{2F140FE8-49F4-D74F-80A3-65780B753D5F}" srcOrd="8" destOrd="0" presId="urn:microsoft.com/office/officeart/2008/layout/VerticalCurvedList"/>
    <dgm:cxn modelId="{0CA3D466-7862-1542-A3EB-6877658EC0AD}" type="presParOf" srcId="{2F140FE8-49F4-D74F-80A3-65780B753D5F}" destId="{8463BE77-D0E9-9541-96A9-27448F3B74B2}" srcOrd="0" destOrd="0" presId="urn:microsoft.com/office/officeart/2008/layout/VerticalCurvedList"/>
    <dgm:cxn modelId="{5EE2679C-4E93-1245-8E4C-68DD2C8A9625}" type="presParOf" srcId="{EDB5FA63-6488-7B4C-82D7-42FAF28320BF}" destId="{A3D87CAB-EB7E-D74D-AE2B-B345BFC6B4C3}" srcOrd="9" destOrd="0" presId="urn:microsoft.com/office/officeart/2008/layout/VerticalCurvedList"/>
    <dgm:cxn modelId="{EC4C0903-F876-C445-9A06-E15663D7138B}" type="presParOf" srcId="{EDB5FA63-6488-7B4C-82D7-42FAF28320BF}" destId="{AD95D64B-1B26-5645-A395-84E69CE1E9A8}" srcOrd="10" destOrd="0" presId="urn:microsoft.com/office/officeart/2008/layout/VerticalCurvedList"/>
    <dgm:cxn modelId="{3DAC4746-8C8E-A542-8BD6-99EF5B1EAB8F}" type="presParOf" srcId="{AD95D64B-1B26-5645-A395-84E69CE1E9A8}" destId="{58598B29-C09C-464D-A9F4-9D907C690090}" srcOrd="0" destOrd="0" presId="urn:microsoft.com/office/officeart/2008/layout/VerticalCurvedList"/>
    <dgm:cxn modelId="{2594AF82-3F36-A248-818E-CDD25410F31D}" type="presParOf" srcId="{EDB5FA63-6488-7B4C-82D7-42FAF28320BF}" destId="{FD860F59-88FF-5F40-B674-03C08EBDEA03}" srcOrd="11" destOrd="0" presId="urn:microsoft.com/office/officeart/2008/layout/VerticalCurvedList"/>
    <dgm:cxn modelId="{9ACDBDED-D912-7F4A-828A-36F4A75D1CA8}" type="presParOf" srcId="{EDB5FA63-6488-7B4C-82D7-42FAF28320BF}" destId="{21B9F8CF-B4FB-534E-B97D-E004D091175B}" srcOrd="12" destOrd="0" presId="urn:microsoft.com/office/officeart/2008/layout/VerticalCurvedList"/>
    <dgm:cxn modelId="{AAD50840-9682-964B-9662-3874D675CF44}" type="presParOf" srcId="{21B9F8CF-B4FB-534E-B97D-E004D091175B}" destId="{E349AD8C-5982-454A-9BC3-EC2C2234733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48E46C3-9410-5C4F-906C-7B6F5A00BEA5}" type="doc">
      <dgm:prSet loTypeId="urn:microsoft.com/office/officeart/2008/layout/VerticalCurvedList" loCatId="relationship" qsTypeId="urn:microsoft.com/office/officeart/2005/8/quickstyle/simple4" qsCatId="simple" csTypeId="urn:microsoft.com/office/officeart/2005/8/colors/colorful5" csCatId="colorful" phldr="1"/>
      <dgm:spPr/>
      <dgm:t>
        <a:bodyPr/>
        <a:lstStyle/>
        <a:p>
          <a:endParaRPr lang="en-US"/>
        </a:p>
      </dgm:t>
    </dgm:pt>
    <dgm:pt modelId="{EA8B8B45-BB76-0948-8558-72BF7D0D19C1}">
      <dgm:prSet custT="1"/>
      <dgm:spPr/>
      <dgm:t>
        <a:bodyPr/>
        <a:lstStyle/>
        <a:p>
          <a:pPr rtl="0"/>
          <a:r>
            <a:rPr lang="en-US" sz="1800" b="1" i="1" baseline="0" dirty="0" smtClean="0"/>
            <a:t> Firewall Protection</a:t>
          </a:r>
          <a:endParaRPr lang="en-US" sz="1800" b="1" i="1" dirty="0"/>
        </a:p>
      </dgm:t>
    </dgm:pt>
    <dgm:pt modelId="{89E62D1A-5278-CF45-8EEB-E53C638D7D78}" type="sibTrans" cxnId="{BCDB6BAB-8FDF-E14D-A9AC-089E86FC809D}">
      <dgm:prSet/>
      <dgm:spPr/>
      <dgm:t>
        <a:bodyPr/>
        <a:lstStyle/>
        <a:p>
          <a:endParaRPr lang="en-US" sz="2000" b="1" i="1"/>
        </a:p>
      </dgm:t>
    </dgm:pt>
    <dgm:pt modelId="{86200E42-6EE8-4D4D-A2E7-181B1062E260}" type="parTrans" cxnId="{BCDB6BAB-8FDF-E14D-A9AC-089E86FC809D}">
      <dgm:prSet/>
      <dgm:spPr/>
      <dgm:t>
        <a:bodyPr/>
        <a:lstStyle/>
        <a:p>
          <a:endParaRPr lang="en-US" sz="2000" b="1" i="1"/>
        </a:p>
      </dgm:t>
    </dgm:pt>
    <dgm:pt modelId="{BFDBB72B-A6A3-044F-8136-AED415B28EA6}">
      <dgm:prSet custT="1"/>
      <dgm:spPr/>
      <dgm:t>
        <a:bodyPr/>
        <a:lstStyle/>
        <a:p>
          <a:pPr rtl="0"/>
          <a:r>
            <a:rPr lang="en-US" sz="1800" b="1" i="1" baseline="0" dirty="0" smtClean="0"/>
            <a:t>Compute, Network, Storage Isolation</a:t>
          </a:r>
          <a:endParaRPr lang="en-US" sz="1800" b="1" i="1" dirty="0"/>
        </a:p>
      </dgm:t>
    </dgm:pt>
    <dgm:pt modelId="{85003CB8-AB92-8343-AE67-741D7F276113}" type="sibTrans" cxnId="{778FA125-F318-7440-BCE0-6BA97BA3E783}">
      <dgm:prSet/>
      <dgm:spPr/>
      <dgm:t>
        <a:bodyPr/>
        <a:lstStyle/>
        <a:p>
          <a:endParaRPr lang="en-US" sz="2000" b="1" i="1"/>
        </a:p>
      </dgm:t>
    </dgm:pt>
    <dgm:pt modelId="{806545A0-B4C0-AF48-A015-B878C0CC97B0}" type="parTrans" cxnId="{778FA125-F318-7440-BCE0-6BA97BA3E783}">
      <dgm:prSet/>
      <dgm:spPr/>
      <dgm:t>
        <a:bodyPr/>
        <a:lstStyle/>
        <a:p>
          <a:endParaRPr lang="en-US" sz="2000" b="1" i="1"/>
        </a:p>
      </dgm:t>
    </dgm:pt>
    <dgm:pt modelId="{A05BD0DB-67FC-604C-8D3F-6FC519BC7C89}">
      <dgm:prSet custT="1"/>
      <dgm:spPr/>
      <dgm:t>
        <a:bodyPr/>
        <a:lstStyle/>
        <a:p>
          <a:pPr rtl="0"/>
          <a:r>
            <a:rPr lang="en-US" sz="1800" b="1" i="1" baseline="0" dirty="0" smtClean="0"/>
            <a:t>Load balancer + Ingress Support</a:t>
          </a:r>
          <a:endParaRPr lang="en-US" sz="1800" b="1" i="1" dirty="0"/>
        </a:p>
      </dgm:t>
    </dgm:pt>
    <dgm:pt modelId="{7ABA781B-7C42-BB4A-B439-FCF723C462D1}" type="sibTrans" cxnId="{A4234FA9-00D5-B54D-A8B7-35EF2646C48E}">
      <dgm:prSet/>
      <dgm:spPr/>
      <dgm:t>
        <a:bodyPr/>
        <a:lstStyle/>
        <a:p>
          <a:endParaRPr lang="en-US" sz="2000" b="1" i="1"/>
        </a:p>
      </dgm:t>
    </dgm:pt>
    <dgm:pt modelId="{0173D62A-5BD5-E843-AFD9-19B193F5D50B}" type="parTrans" cxnId="{A4234FA9-00D5-B54D-A8B7-35EF2646C48E}">
      <dgm:prSet/>
      <dgm:spPr/>
      <dgm:t>
        <a:bodyPr/>
        <a:lstStyle/>
        <a:p>
          <a:endParaRPr lang="en-US" sz="2000" b="1" i="1"/>
        </a:p>
      </dgm:t>
    </dgm:pt>
    <dgm:pt modelId="{7C9B1C63-DAC6-7B4B-BEDE-0FD1CFF7E047}">
      <dgm:prSet custT="1"/>
      <dgm:spPr/>
      <dgm:t>
        <a:bodyPr/>
        <a:lstStyle/>
        <a:p>
          <a:pPr rtl="0"/>
          <a:r>
            <a:rPr lang="en-US" sz="1800" b="1" i="1" baseline="0" dirty="0" smtClean="0"/>
            <a:t>TLS Security from Worker to Master</a:t>
          </a:r>
          <a:endParaRPr lang="en-US" sz="1800" b="1" i="1" dirty="0"/>
        </a:p>
      </dgm:t>
    </dgm:pt>
    <dgm:pt modelId="{6777B78F-1AFE-0947-839C-ABAF3899426B}" type="sibTrans" cxnId="{CAD9D910-65F1-4F44-82A7-C3904AC3B940}">
      <dgm:prSet/>
      <dgm:spPr/>
      <dgm:t>
        <a:bodyPr/>
        <a:lstStyle/>
        <a:p>
          <a:endParaRPr lang="en-US" sz="2000" b="1" i="1"/>
        </a:p>
      </dgm:t>
    </dgm:pt>
    <dgm:pt modelId="{CFF93CD4-DDB7-F149-9E96-50FE64C97813}" type="parTrans" cxnId="{CAD9D910-65F1-4F44-82A7-C3904AC3B940}">
      <dgm:prSet/>
      <dgm:spPr/>
      <dgm:t>
        <a:bodyPr/>
        <a:lstStyle/>
        <a:p>
          <a:endParaRPr lang="en-US" sz="2000" b="1" i="1"/>
        </a:p>
      </dgm:t>
    </dgm:pt>
    <dgm:pt modelId="{CC7AC222-62AB-0740-87FD-51031D12E69B}">
      <dgm:prSet custT="1"/>
      <dgm:spPr/>
      <dgm:t>
        <a:bodyPr/>
        <a:lstStyle/>
        <a:p>
          <a:pPr rtl="0"/>
          <a:r>
            <a:rPr lang="en-US" sz="1800" b="1" i="1" baseline="0" dirty="0" smtClean="0"/>
            <a:t>Dedicated per Customer</a:t>
          </a:r>
          <a:endParaRPr lang="en-US" sz="1800" b="1" i="1" dirty="0"/>
        </a:p>
      </dgm:t>
    </dgm:pt>
    <dgm:pt modelId="{2D6E3CFC-5254-1441-9FAC-575D9C0F567E}" type="sibTrans" cxnId="{68B41620-3972-B649-AD2C-B1ADDE041704}">
      <dgm:prSet/>
      <dgm:spPr/>
      <dgm:t>
        <a:bodyPr/>
        <a:lstStyle/>
        <a:p>
          <a:endParaRPr lang="en-US" sz="2000" b="1" i="1"/>
        </a:p>
      </dgm:t>
    </dgm:pt>
    <dgm:pt modelId="{1E11B91B-95E7-514C-B5F4-BEC51BD08A55}" type="parTrans" cxnId="{68B41620-3972-B649-AD2C-B1ADDE041704}">
      <dgm:prSet/>
      <dgm:spPr/>
      <dgm:t>
        <a:bodyPr/>
        <a:lstStyle/>
        <a:p>
          <a:endParaRPr lang="en-US" sz="2000" b="1" i="1"/>
        </a:p>
      </dgm:t>
    </dgm:pt>
    <dgm:pt modelId="{C662A4A1-06B0-B64B-9005-C2EF0B81B5CC}">
      <dgm:prSet custT="1"/>
      <dgm:spPr/>
      <dgm:t>
        <a:bodyPr/>
        <a:lstStyle/>
        <a:p>
          <a:pPr rtl="0"/>
          <a:r>
            <a:rPr lang="en-US" sz="1800" b="1" i="1" baseline="0" dirty="0" smtClean="0"/>
            <a:t>Continuous monitoring + logging</a:t>
          </a:r>
          <a:endParaRPr lang="en-US" sz="1800" b="1" i="1" dirty="0"/>
        </a:p>
      </dgm:t>
    </dgm:pt>
    <dgm:pt modelId="{45A52E95-A464-024C-B3D1-6B1C10455BC3}" type="sibTrans" cxnId="{E4BC2C23-991B-174E-856A-4F212A5B261A}">
      <dgm:prSet/>
      <dgm:spPr/>
      <dgm:t>
        <a:bodyPr/>
        <a:lstStyle/>
        <a:p>
          <a:endParaRPr lang="en-US" sz="2000" b="1" i="1"/>
        </a:p>
      </dgm:t>
    </dgm:pt>
    <dgm:pt modelId="{D56C1F79-D90C-6C4A-B9DF-21DBAECEAAD0}" type="parTrans" cxnId="{E4BC2C23-991B-174E-856A-4F212A5B261A}">
      <dgm:prSet/>
      <dgm:spPr/>
      <dgm:t>
        <a:bodyPr/>
        <a:lstStyle/>
        <a:p>
          <a:endParaRPr lang="en-US" sz="2000" b="1" i="1"/>
        </a:p>
      </dgm:t>
    </dgm:pt>
    <dgm:pt modelId="{7C8E74E9-A80F-6E40-89A6-FB1A619CC4A0}" type="pres">
      <dgm:prSet presAssocID="{248E46C3-9410-5C4F-906C-7B6F5A00BEA5}" presName="Name0" presStyleCnt="0">
        <dgm:presLayoutVars>
          <dgm:chMax val="7"/>
          <dgm:chPref val="7"/>
          <dgm:dir/>
        </dgm:presLayoutVars>
      </dgm:prSet>
      <dgm:spPr/>
      <dgm:t>
        <a:bodyPr/>
        <a:lstStyle/>
        <a:p>
          <a:endParaRPr lang="en-US"/>
        </a:p>
      </dgm:t>
    </dgm:pt>
    <dgm:pt modelId="{EDB5FA63-6488-7B4C-82D7-42FAF28320BF}" type="pres">
      <dgm:prSet presAssocID="{248E46C3-9410-5C4F-906C-7B6F5A00BEA5}" presName="Name1" presStyleCnt="0"/>
      <dgm:spPr/>
      <dgm:t>
        <a:bodyPr/>
        <a:lstStyle/>
        <a:p>
          <a:endParaRPr lang="en-US"/>
        </a:p>
      </dgm:t>
    </dgm:pt>
    <dgm:pt modelId="{FB8AB6F2-D4CD-4749-84D4-75FEA2B9482D}" type="pres">
      <dgm:prSet presAssocID="{248E46C3-9410-5C4F-906C-7B6F5A00BEA5}" presName="cycle" presStyleCnt="0"/>
      <dgm:spPr/>
      <dgm:t>
        <a:bodyPr/>
        <a:lstStyle/>
        <a:p>
          <a:endParaRPr lang="en-US"/>
        </a:p>
      </dgm:t>
    </dgm:pt>
    <dgm:pt modelId="{C2A5A148-8DD9-6E4F-A74A-105AA26D3BDF}" type="pres">
      <dgm:prSet presAssocID="{248E46C3-9410-5C4F-906C-7B6F5A00BEA5}" presName="srcNode" presStyleLbl="node1" presStyleIdx="0" presStyleCnt="6"/>
      <dgm:spPr/>
      <dgm:t>
        <a:bodyPr/>
        <a:lstStyle/>
        <a:p>
          <a:endParaRPr lang="en-US"/>
        </a:p>
      </dgm:t>
    </dgm:pt>
    <dgm:pt modelId="{357B4D70-A4CD-8044-84ED-B85B09175148}" type="pres">
      <dgm:prSet presAssocID="{248E46C3-9410-5C4F-906C-7B6F5A00BEA5}" presName="conn" presStyleLbl="parChTrans1D2" presStyleIdx="0" presStyleCnt="1"/>
      <dgm:spPr/>
      <dgm:t>
        <a:bodyPr/>
        <a:lstStyle/>
        <a:p>
          <a:endParaRPr lang="en-US"/>
        </a:p>
      </dgm:t>
    </dgm:pt>
    <dgm:pt modelId="{3C132E05-876B-684D-A56A-331ED4E09F1D}" type="pres">
      <dgm:prSet presAssocID="{248E46C3-9410-5C4F-906C-7B6F5A00BEA5}" presName="extraNode" presStyleLbl="node1" presStyleIdx="0" presStyleCnt="6"/>
      <dgm:spPr/>
      <dgm:t>
        <a:bodyPr/>
        <a:lstStyle/>
        <a:p>
          <a:endParaRPr lang="en-US"/>
        </a:p>
      </dgm:t>
    </dgm:pt>
    <dgm:pt modelId="{317AE16A-9F3D-9640-A65B-4CD29DC0E2D7}" type="pres">
      <dgm:prSet presAssocID="{248E46C3-9410-5C4F-906C-7B6F5A00BEA5}" presName="dstNode" presStyleLbl="node1" presStyleIdx="0" presStyleCnt="6"/>
      <dgm:spPr/>
      <dgm:t>
        <a:bodyPr/>
        <a:lstStyle/>
        <a:p>
          <a:endParaRPr lang="en-US"/>
        </a:p>
      </dgm:t>
    </dgm:pt>
    <dgm:pt modelId="{0EB7CD9C-AE84-864D-8F77-9795838CD125}" type="pres">
      <dgm:prSet presAssocID="{CC7AC222-62AB-0740-87FD-51031D12E69B}" presName="text_1" presStyleLbl="node1" presStyleIdx="0" presStyleCnt="6">
        <dgm:presLayoutVars>
          <dgm:bulletEnabled val="1"/>
        </dgm:presLayoutVars>
      </dgm:prSet>
      <dgm:spPr/>
      <dgm:t>
        <a:bodyPr/>
        <a:lstStyle/>
        <a:p>
          <a:endParaRPr lang="en-US"/>
        </a:p>
      </dgm:t>
    </dgm:pt>
    <dgm:pt modelId="{EE3D03BD-A942-E148-8984-6FCD660B563E}" type="pres">
      <dgm:prSet presAssocID="{CC7AC222-62AB-0740-87FD-51031D12E69B}" presName="accent_1" presStyleCnt="0"/>
      <dgm:spPr/>
      <dgm:t>
        <a:bodyPr/>
        <a:lstStyle/>
        <a:p>
          <a:endParaRPr lang="en-US"/>
        </a:p>
      </dgm:t>
    </dgm:pt>
    <dgm:pt modelId="{E47DA331-D7E8-E94F-9CA3-40AFB851311D}" type="pres">
      <dgm:prSet presAssocID="{CC7AC222-62AB-0740-87FD-51031D12E69B}" presName="accentRepeatNode" presStyleLbl="solidFgAcc1" presStyleIdx="0" presStyleCnt="6"/>
      <dgm:spPr/>
      <dgm:t>
        <a:bodyPr/>
        <a:lstStyle/>
        <a:p>
          <a:endParaRPr lang="en-US"/>
        </a:p>
      </dgm:t>
    </dgm:pt>
    <dgm:pt modelId="{B8FA6CE6-5989-CA45-8FA5-3FB2EBCCB40C}" type="pres">
      <dgm:prSet presAssocID="{7C9B1C63-DAC6-7B4B-BEDE-0FD1CFF7E047}" presName="text_2" presStyleLbl="node1" presStyleIdx="1" presStyleCnt="6">
        <dgm:presLayoutVars>
          <dgm:bulletEnabled val="1"/>
        </dgm:presLayoutVars>
      </dgm:prSet>
      <dgm:spPr/>
      <dgm:t>
        <a:bodyPr/>
        <a:lstStyle/>
        <a:p>
          <a:endParaRPr lang="en-US"/>
        </a:p>
      </dgm:t>
    </dgm:pt>
    <dgm:pt modelId="{0A9FAAFD-A509-C448-8D23-B042304A31EF}" type="pres">
      <dgm:prSet presAssocID="{7C9B1C63-DAC6-7B4B-BEDE-0FD1CFF7E047}" presName="accent_2" presStyleCnt="0"/>
      <dgm:spPr/>
      <dgm:t>
        <a:bodyPr/>
        <a:lstStyle/>
        <a:p>
          <a:endParaRPr lang="en-US"/>
        </a:p>
      </dgm:t>
    </dgm:pt>
    <dgm:pt modelId="{BAFD9379-19B5-D34D-B1CB-4C8325B8D5A0}" type="pres">
      <dgm:prSet presAssocID="{7C9B1C63-DAC6-7B4B-BEDE-0FD1CFF7E047}" presName="accentRepeatNode" presStyleLbl="solidFgAcc1" presStyleIdx="1" presStyleCnt="6"/>
      <dgm:spPr/>
      <dgm:t>
        <a:bodyPr/>
        <a:lstStyle/>
        <a:p>
          <a:endParaRPr lang="en-US"/>
        </a:p>
      </dgm:t>
    </dgm:pt>
    <dgm:pt modelId="{1697EA08-C7BD-E448-B92B-8D29CDC94E52}" type="pres">
      <dgm:prSet presAssocID="{A05BD0DB-67FC-604C-8D3F-6FC519BC7C89}" presName="text_3" presStyleLbl="node1" presStyleIdx="2" presStyleCnt="6">
        <dgm:presLayoutVars>
          <dgm:bulletEnabled val="1"/>
        </dgm:presLayoutVars>
      </dgm:prSet>
      <dgm:spPr/>
      <dgm:t>
        <a:bodyPr/>
        <a:lstStyle/>
        <a:p>
          <a:endParaRPr lang="en-US"/>
        </a:p>
      </dgm:t>
    </dgm:pt>
    <dgm:pt modelId="{A7DA61A6-772A-6B47-8617-F412D0DA8BDF}" type="pres">
      <dgm:prSet presAssocID="{A05BD0DB-67FC-604C-8D3F-6FC519BC7C89}" presName="accent_3" presStyleCnt="0"/>
      <dgm:spPr/>
      <dgm:t>
        <a:bodyPr/>
        <a:lstStyle/>
        <a:p>
          <a:endParaRPr lang="en-US"/>
        </a:p>
      </dgm:t>
    </dgm:pt>
    <dgm:pt modelId="{73C6DE0D-9568-A843-BDDF-4F6A05CB25FE}" type="pres">
      <dgm:prSet presAssocID="{A05BD0DB-67FC-604C-8D3F-6FC519BC7C89}" presName="accentRepeatNode" presStyleLbl="solidFgAcc1" presStyleIdx="2" presStyleCnt="6"/>
      <dgm:spPr/>
      <dgm:t>
        <a:bodyPr/>
        <a:lstStyle/>
        <a:p>
          <a:endParaRPr lang="en-US"/>
        </a:p>
      </dgm:t>
    </dgm:pt>
    <dgm:pt modelId="{FC401568-E01A-BC49-BF17-020DEC936A15}" type="pres">
      <dgm:prSet presAssocID="{BFDBB72B-A6A3-044F-8136-AED415B28EA6}" presName="text_4" presStyleLbl="node1" presStyleIdx="3" presStyleCnt="6">
        <dgm:presLayoutVars>
          <dgm:bulletEnabled val="1"/>
        </dgm:presLayoutVars>
      </dgm:prSet>
      <dgm:spPr/>
      <dgm:t>
        <a:bodyPr/>
        <a:lstStyle/>
        <a:p>
          <a:endParaRPr lang="en-US"/>
        </a:p>
      </dgm:t>
    </dgm:pt>
    <dgm:pt modelId="{2F140FE8-49F4-D74F-80A3-65780B753D5F}" type="pres">
      <dgm:prSet presAssocID="{BFDBB72B-A6A3-044F-8136-AED415B28EA6}" presName="accent_4" presStyleCnt="0"/>
      <dgm:spPr/>
      <dgm:t>
        <a:bodyPr/>
        <a:lstStyle/>
        <a:p>
          <a:endParaRPr lang="en-US"/>
        </a:p>
      </dgm:t>
    </dgm:pt>
    <dgm:pt modelId="{8463BE77-D0E9-9541-96A9-27448F3B74B2}" type="pres">
      <dgm:prSet presAssocID="{BFDBB72B-A6A3-044F-8136-AED415B28EA6}" presName="accentRepeatNode" presStyleLbl="solidFgAcc1" presStyleIdx="3" presStyleCnt="6"/>
      <dgm:spPr/>
      <dgm:t>
        <a:bodyPr/>
        <a:lstStyle/>
        <a:p>
          <a:endParaRPr lang="en-US"/>
        </a:p>
      </dgm:t>
    </dgm:pt>
    <dgm:pt modelId="{A3D87CAB-EB7E-D74D-AE2B-B345BFC6B4C3}" type="pres">
      <dgm:prSet presAssocID="{EA8B8B45-BB76-0948-8558-72BF7D0D19C1}" presName="text_5" presStyleLbl="node1" presStyleIdx="4" presStyleCnt="6" custScaleX="102879" custLinFactNeighborX="-1441" custLinFactNeighborY="5995">
        <dgm:presLayoutVars>
          <dgm:bulletEnabled val="1"/>
        </dgm:presLayoutVars>
      </dgm:prSet>
      <dgm:spPr/>
      <dgm:t>
        <a:bodyPr/>
        <a:lstStyle/>
        <a:p>
          <a:endParaRPr lang="en-US"/>
        </a:p>
      </dgm:t>
    </dgm:pt>
    <dgm:pt modelId="{AD95D64B-1B26-5645-A395-84E69CE1E9A8}" type="pres">
      <dgm:prSet presAssocID="{EA8B8B45-BB76-0948-8558-72BF7D0D19C1}" presName="accent_5" presStyleCnt="0"/>
      <dgm:spPr/>
      <dgm:t>
        <a:bodyPr/>
        <a:lstStyle/>
        <a:p>
          <a:endParaRPr lang="en-US"/>
        </a:p>
      </dgm:t>
    </dgm:pt>
    <dgm:pt modelId="{58598B29-C09C-464D-A9F4-9D907C690090}" type="pres">
      <dgm:prSet presAssocID="{EA8B8B45-BB76-0948-8558-72BF7D0D19C1}" presName="accentRepeatNode" presStyleLbl="solidFgAcc1" presStyleIdx="4" presStyleCnt="6"/>
      <dgm:spPr/>
      <dgm:t>
        <a:bodyPr/>
        <a:lstStyle/>
        <a:p>
          <a:endParaRPr lang="en-US"/>
        </a:p>
      </dgm:t>
    </dgm:pt>
    <dgm:pt modelId="{FD860F59-88FF-5F40-B674-03C08EBDEA03}" type="pres">
      <dgm:prSet presAssocID="{C662A4A1-06B0-B64B-9005-C2EF0B81B5CC}" presName="text_6" presStyleLbl="node1" presStyleIdx="5" presStyleCnt="6">
        <dgm:presLayoutVars>
          <dgm:bulletEnabled val="1"/>
        </dgm:presLayoutVars>
      </dgm:prSet>
      <dgm:spPr/>
      <dgm:t>
        <a:bodyPr/>
        <a:lstStyle/>
        <a:p>
          <a:endParaRPr lang="en-US"/>
        </a:p>
      </dgm:t>
    </dgm:pt>
    <dgm:pt modelId="{21B9F8CF-B4FB-534E-B97D-E004D091175B}" type="pres">
      <dgm:prSet presAssocID="{C662A4A1-06B0-B64B-9005-C2EF0B81B5CC}" presName="accent_6" presStyleCnt="0"/>
      <dgm:spPr/>
      <dgm:t>
        <a:bodyPr/>
        <a:lstStyle/>
        <a:p>
          <a:endParaRPr lang="en-US"/>
        </a:p>
      </dgm:t>
    </dgm:pt>
    <dgm:pt modelId="{E349AD8C-5982-454A-9BC3-EC2C22347339}" type="pres">
      <dgm:prSet presAssocID="{C662A4A1-06B0-B64B-9005-C2EF0B81B5CC}" presName="accentRepeatNode" presStyleLbl="solidFgAcc1" presStyleIdx="5" presStyleCnt="6"/>
      <dgm:spPr/>
      <dgm:t>
        <a:bodyPr/>
        <a:lstStyle/>
        <a:p>
          <a:endParaRPr lang="en-US"/>
        </a:p>
      </dgm:t>
    </dgm:pt>
  </dgm:ptLst>
  <dgm:cxnLst>
    <dgm:cxn modelId="{A4234FA9-00D5-B54D-A8B7-35EF2646C48E}" srcId="{248E46C3-9410-5C4F-906C-7B6F5A00BEA5}" destId="{A05BD0DB-67FC-604C-8D3F-6FC519BC7C89}" srcOrd="2" destOrd="0" parTransId="{0173D62A-5BD5-E843-AFD9-19B193F5D50B}" sibTransId="{7ABA781B-7C42-BB4A-B439-FCF723C462D1}"/>
    <dgm:cxn modelId="{8BFAD5EF-E8D1-3C44-96A8-554F7C131D17}" type="presOf" srcId="{C662A4A1-06B0-B64B-9005-C2EF0B81B5CC}" destId="{FD860F59-88FF-5F40-B674-03C08EBDEA03}" srcOrd="0" destOrd="0" presId="urn:microsoft.com/office/officeart/2008/layout/VerticalCurvedList"/>
    <dgm:cxn modelId="{60C24E98-7DF1-B744-90A5-A6FA62595CBC}" type="presOf" srcId="{7C9B1C63-DAC6-7B4B-BEDE-0FD1CFF7E047}" destId="{B8FA6CE6-5989-CA45-8FA5-3FB2EBCCB40C}" srcOrd="0" destOrd="0" presId="urn:microsoft.com/office/officeart/2008/layout/VerticalCurvedList"/>
    <dgm:cxn modelId="{68B41620-3972-B649-AD2C-B1ADDE041704}" srcId="{248E46C3-9410-5C4F-906C-7B6F5A00BEA5}" destId="{CC7AC222-62AB-0740-87FD-51031D12E69B}" srcOrd="0" destOrd="0" parTransId="{1E11B91B-95E7-514C-B5F4-BEC51BD08A55}" sibTransId="{2D6E3CFC-5254-1441-9FAC-575D9C0F567E}"/>
    <dgm:cxn modelId="{CA30AFF2-3F8F-3149-856F-B7F3662B79F1}" type="presOf" srcId="{A05BD0DB-67FC-604C-8D3F-6FC519BC7C89}" destId="{1697EA08-C7BD-E448-B92B-8D29CDC94E52}" srcOrd="0" destOrd="0" presId="urn:microsoft.com/office/officeart/2008/layout/VerticalCurvedList"/>
    <dgm:cxn modelId="{BCDB6BAB-8FDF-E14D-A9AC-089E86FC809D}" srcId="{248E46C3-9410-5C4F-906C-7B6F5A00BEA5}" destId="{EA8B8B45-BB76-0948-8558-72BF7D0D19C1}" srcOrd="4" destOrd="0" parTransId="{86200E42-6EE8-4D4D-A2E7-181B1062E260}" sibTransId="{89E62D1A-5278-CF45-8EEB-E53C638D7D78}"/>
    <dgm:cxn modelId="{778FA125-F318-7440-BCE0-6BA97BA3E783}" srcId="{248E46C3-9410-5C4F-906C-7B6F5A00BEA5}" destId="{BFDBB72B-A6A3-044F-8136-AED415B28EA6}" srcOrd="3" destOrd="0" parTransId="{806545A0-B4C0-AF48-A015-B878C0CC97B0}" sibTransId="{85003CB8-AB92-8343-AE67-741D7F276113}"/>
    <dgm:cxn modelId="{64DEBB34-5600-8542-B127-53F0F615B1A0}" type="presOf" srcId="{2D6E3CFC-5254-1441-9FAC-575D9C0F567E}" destId="{357B4D70-A4CD-8044-84ED-B85B09175148}" srcOrd="0" destOrd="0" presId="urn:microsoft.com/office/officeart/2008/layout/VerticalCurvedList"/>
    <dgm:cxn modelId="{16DF1D64-75A5-C94B-B846-D67ED59E4188}" type="presOf" srcId="{EA8B8B45-BB76-0948-8558-72BF7D0D19C1}" destId="{A3D87CAB-EB7E-D74D-AE2B-B345BFC6B4C3}" srcOrd="0" destOrd="0" presId="urn:microsoft.com/office/officeart/2008/layout/VerticalCurvedList"/>
    <dgm:cxn modelId="{E3CC2DDA-6C62-D745-8D1C-FA9C9E609D87}" type="presOf" srcId="{248E46C3-9410-5C4F-906C-7B6F5A00BEA5}" destId="{7C8E74E9-A80F-6E40-89A6-FB1A619CC4A0}" srcOrd="0" destOrd="0" presId="urn:microsoft.com/office/officeart/2008/layout/VerticalCurvedList"/>
    <dgm:cxn modelId="{E4BC2C23-991B-174E-856A-4F212A5B261A}" srcId="{248E46C3-9410-5C4F-906C-7B6F5A00BEA5}" destId="{C662A4A1-06B0-B64B-9005-C2EF0B81B5CC}" srcOrd="5" destOrd="0" parTransId="{D56C1F79-D90C-6C4A-B9DF-21DBAECEAAD0}" sibTransId="{45A52E95-A464-024C-B3D1-6B1C10455BC3}"/>
    <dgm:cxn modelId="{231A0C41-27CA-FF46-AB3D-4F40C7DCFCC8}" type="presOf" srcId="{CC7AC222-62AB-0740-87FD-51031D12E69B}" destId="{0EB7CD9C-AE84-864D-8F77-9795838CD125}" srcOrd="0" destOrd="0" presId="urn:microsoft.com/office/officeart/2008/layout/VerticalCurvedList"/>
    <dgm:cxn modelId="{CAD9D910-65F1-4F44-82A7-C3904AC3B940}" srcId="{248E46C3-9410-5C4F-906C-7B6F5A00BEA5}" destId="{7C9B1C63-DAC6-7B4B-BEDE-0FD1CFF7E047}" srcOrd="1" destOrd="0" parTransId="{CFF93CD4-DDB7-F149-9E96-50FE64C97813}" sibTransId="{6777B78F-1AFE-0947-839C-ABAF3899426B}"/>
    <dgm:cxn modelId="{F81DD96A-DFFE-5C4F-8DF4-EF1CA267555C}" type="presOf" srcId="{BFDBB72B-A6A3-044F-8136-AED415B28EA6}" destId="{FC401568-E01A-BC49-BF17-020DEC936A15}" srcOrd="0" destOrd="0" presId="urn:microsoft.com/office/officeart/2008/layout/VerticalCurvedList"/>
    <dgm:cxn modelId="{FDDEB5BF-7F06-4B4A-BBB7-F79D2E46591E}" type="presParOf" srcId="{7C8E74E9-A80F-6E40-89A6-FB1A619CC4A0}" destId="{EDB5FA63-6488-7B4C-82D7-42FAF28320BF}" srcOrd="0" destOrd="0" presId="urn:microsoft.com/office/officeart/2008/layout/VerticalCurvedList"/>
    <dgm:cxn modelId="{2EE0D0BF-77A6-7644-9AFA-BEA23C1EA45B}" type="presParOf" srcId="{EDB5FA63-6488-7B4C-82D7-42FAF28320BF}" destId="{FB8AB6F2-D4CD-4749-84D4-75FEA2B9482D}" srcOrd="0" destOrd="0" presId="urn:microsoft.com/office/officeart/2008/layout/VerticalCurvedList"/>
    <dgm:cxn modelId="{34ECEEA8-22BE-3747-A8C3-C6961255C68A}" type="presParOf" srcId="{FB8AB6F2-D4CD-4749-84D4-75FEA2B9482D}" destId="{C2A5A148-8DD9-6E4F-A74A-105AA26D3BDF}" srcOrd="0" destOrd="0" presId="urn:microsoft.com/office/officeart/2008/layout/VerticalCurvedList"/>
    <dgm:cxn modelId="{B60060AA-3A35-F14B-BDEE-7D3ACA784B08}" type="presParOf" srcId="{FB8AB6F2-D4CD-4749-84D4-75FEA2B9482D}" destId="{357B4D70-A4CD-8044-84ED-B85B09175148}" srcOrd="1" destOrd="0" presId="urn:microsoft.com/office/officeart/2008/layout/VerticalCurvedList"/>
    <dgm:cxn modelId="{CA517BFA-6464-654C-A21A-DE538B54C91F}" type="presParOf" srcId="{FB8AB6F2-D4CD-4749-84D4-75FEA2B9482D}" destId="{3C132E05-876B-684D-A56A-331ED4E09F1D}" srcOrd="2" destOrd="0" presId="urn:microsoft.com/office/officeart/2008/layout/VerticalCurvedList"/>
    <dgm:cxn modelId="{BA0AB21E-7A6E-9B48-A097-BDC36818AED3}" type="presParOf" srcId="{FB8AB6F2-D4CD-4749-84D4-75FEA2B9482D}" destId="{317AE16A-9F3D-9640-A65B-4CD29DC0E2D7}" srcOrd="3" destOrd="0" presId="urn:microsoft.com/office/officeart/2008/layout/VerticalCurvedList"/>
    <dgm:cxn modelId="{31BB554D-ECC0-EB4C-954A-C5398E89BBC6}" type="presParOf" srcId="{EDB5FA63-6488-7B4C-82D7-42FAF28320BF}" destId="{0EB7CD9C-AE84-864D-8F77-9795838CD125}" srcOrd="1" destOrd="0" presId="urn:microsoft.com/office/officeart/2008/layout/VerticalCurvedList"/>
    <dgm:cxn modelId="{DBFD4B42-05C6-1B45-B6C3-ED109BEA3BC6}" type="presParOf" srcId="{EDB5FA63-6488-7B4C-82D7-42FAF28320BF}" destId="{EE3D03BD-A942-E148-8984-6FCD660B563E}" srcOrd="2" destOrd="0" presId="urn:microsoft.com/office/officeart/2008/layout/VerticalCurvedList"/>
    <dgm:cxn modelId="{B78CE0D3-79CE-FD40-B2B5-6A5C48BDDF99}" type="presParOf" srcId="{EE3D03BD-A942-E148-8984-6FCD660B563E}" destId="{E47DA331-D7E8-E94F-9CA3-40AFB851311D}" srcOrd="0" destOrd="0" presId="urn:microsoft.com/office/officeart/2008/layout/VerticalCurvedList"/>
    <dgm:cxn modelId="{A88DA6FA-E8DA-944B-A52F-3DE6820FD6B2}" type="presParOf" srcId="{EDB5FA63-6488-7B4C-82D7-42FAF28320BF}" destId="{B8FA6CE6-5989-CA45-8FA5-3FB2EBCCB40C}" srcOrd="3" destOrd="0" presId="urn:microsoft.com/office/officeart/2008/layout/VerticalCurvedList"/>
    <dgm:cxn modelId="{AA147F1F-ED89-DA4D-AD2F-817908D3C255}" type="presParOf" srcId="{EDB5FA63-6488-7B4C-82D7-42FAF28320BF}" destId="{0A9FAAFD-A509-C448-8D23-B042304A31EF}" srcOrd="4" destOrd="0" presId="urn:microsoft.com/office/officeart/2008/layout/VerticalCurvedList"/>
    <dgm:cxn modelId="{3943A2E6-CAB2-CD4A-80E2-7FC89AEC3E8C}" type="presParOf" srcId="{0A9FAAFD-A509-C448-8D23-B042304A31EF}" destId="{BAFD9379-19B5-D34D-B1CB-4C8325B8D5A0}" srcOrd="0" destOrd="0" presId="urn:microsoft.com/office/officeart/2008/layout/VerticalCurvedList"/>
    <dgm:cxn modelId="{974436A3-EDEC-8C48-9FA2-5BA5AEAC4176}" type="presParOf" srcId="{EDB5FA63-6488-7B4C-82D7-42FAF28320BF}" destId="{1697EA08-C7BD-E448-B92B-8D29CDC94E52}" srcOrd="5" destOrd="0" presId="urn:microsoft.com/office/officeart/2008/layout/VerticalCurvedList"/>
    <dgm:cxn modelId="{A29045E3-028C-EA47-B166-26AD1923BA4A}" type="presParOf" srcId="{EDB5FA63-6488-7B4C-82D7-42FAF28320BF}" destId="{A7DA61A6-772A-6B47-8617-F412D0DA8BDF}" srcOrd="6" destOrd="0" presId="urn:microsoft.com/office/officeart/2008/layout/VerticalCurvedList"/>
    <dgm:cxn modelId="{5F8CFDE3-B6C4-7E44-AF87-B330E0C06F37}" type="presParOf" srcId="{A7DA61A6-772A-6B47-8617-F412D0DA8BDF}" destId="{73C6DE0D-9568-A843-BDDF-4F6A05CB25FE}" srcOrd="0" destOrd="0" presId="urn:microsoft.com/office/officeart/2008/layout/VerticalCurvedList"/>
    <dgm:cxn modelId="{9534FBD2-83E3-6B42-A1AC-60ED490908ED}" type="presParOf" srcId="{EDB5FA63-6488-7B4C-82D7-42FAF28320BF}" destId="{FC401568-E01A-BC49-BF17-020DEC936A15}" srcOrd="7" destOrd="0" presId="urn:microsoft.com/office/officeart/2008/layout/VerticalCurvedList"/>
    <dgm:cxn modelId="{F4638E41-E9D7-C746-A319-5F37E14662C4}" type="presParOf" srcId="{EDB5FA63-6488-7B4C-82D7-42FAF28320BF}" destId="{2F140FE8-49F4-D74F-80A3-65780B753D5F}" srcOrd="8" destOrd="0" presId="urn:microsoft.com/office/officeart/2008/layout/VerticalCurvedList"/>
    <dgm:cxn modelId="{1A1BCBA5-1CF0-754B-AC42-88CF75F1DB3D}" type="presParOf" srcId="{2F140FE8-49F4-D74F-80A3-65780B753D5F}" destId="{8463BE77-D0E9-9541-96A9-27448F3B74B2}" srcOrd="0" destOrd="0" presId="urn:microsoft.com/office/officeart/2008/layout/VerticalCurvedList"/>
    <dgm:cxn modelId="{BF75CFF2-6825-0645-862C-4E40AC7DA202}" type="presParOf" srcId="{EDB5FA63-6488-7B4C-82D7-42FAF28320BF}" destId="{A3D87CAB-EB7E-D74D-AE2B-B345BFC6B4C3}" srcOrd="9" destOrd="0" presId="urn:microsoft.com/office/officeart/2008/layout/VerticalCurvedList"/>
    <dgm:cxn modelId="{1BA6BD72-CD10-3643-93BF-C9FE7748F78C}" type="presParOf" srcId="{EDB5FA63-6488-7B4C-82D7-42FAF28320BF}" destId="{AD95D64B-1B26-5645-A395-84E69CE1E9A8}" srcOrd="10" destOrd="0" presId="urn:microsoft.com/office/officeart/2008/layout/VerticalCurvedList"/>
    <dgm:cxn modelId="{C89D35B8-0B9F-CD42-8109-6F0B7FB1BD3E}" type="presParOf" srcId="{AD95D64B-1B26-5645-A395-84E69CE1E9A8}" destId="{58598B29-C09C-464D-A9F4-9D907C690090}" srcOrd="0" destOrd="0" presId="urn:microsoft.com/office/officeart/2008/layout/VerticalCurvedList"/>
    <dgm:cxn modelId="{4996B1F1-1857-CE45-A18E-39FF98CD0551}" type="presParOf" srcId="{EDB5FA63-6488-7B4C-82D7-42FAF28320BF}" destId="{FD860F59-88FF-5F40-B674-03C08EBDEA03}" srcOrd="11" destOrd="0" presId="urn:microsoft.com/office/officeart/2008/layout/VerticalCurvedList"/>
    <dgm:cxn modelId="{F50E708D-B8CD-E544-A766-581CEA2F75AB}" type="presParOf" srcId="{EDB5FA63-6488-7B4C-82D7-42FAF28320BF}" destId="{21B9F8CF-B4FB-534E-B97D-E004D091175B}" srcOrd="12" destOrd="0" presId="urn:microsoft.com/office/officeart/2008/layout/VerticalCurvedList"/>
    <dgm:cxn modelId="{F527490C-C473-3047-9BD9-798B69755216}" type="presParOf" srcId="{21B9F8CF-B4FB-534E-B97D-E004D091175B}" destId="{E349AD8C-5982-454A-9BC3-EC2C22347339}"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48E46C3-9410-5C4F-906C-7B6F5A00BEA5}" type="doc">
      <dgm:prSet loTypeId="urn:microsoft.com/office/officeart/2008/layout/VerticalCurvedList" loCatId="relationship" qsTypeId="urn:microsoft.com/office/officeart/2005/8/quickstyle/simple4" qsCatId="simple" csTypeId="urn:microsoft.com/office/officeart/2005/8/colors/colorful5" csCatId="colorful" phldr="1"/>
      <dgm:spPr/>
      <dgm:t>
        <a:bodyPr/>
        <a:lstStyle/>
        <a:p>
          <a:endParaRPr lang="en-US"/>
        </a:p>
      </dgm:t>
    </dgm:pt>
    <dgm:pt modelId="{EA8B8B45-BB76-0948-8558-72BF7D0D19C1}">
      <dgm:prSet custT="1"/>
      <dgm:spPr/>
      <dgm:t>
        <a:bodyPr/>
        <a:lstStyle/>
        <a:p>
          <a:pPr rtl="0"/>
          <a:r>
            <a:rPr lang="en-US" sz="1800" b="1" i="1" dirty="0" smtClean="0"/>
            <a:t>Application Independence </a:t>
          </a:r>
          <a:r>
            <a:rPr lang="mr-IN" sz="1800" b="1" i="1" dirty="0" smtClean="0"/>
            <a:t>–</a:t>
          </a:r>
          <a:r>
            <a:rPr lang="en-US" sz="1800" b="1" i="1" dirty="0" smtClean="0"/>
            <a:t> Programmatic</a:t>
          </a:r>
          <a:r>
            <a:rPr lang="en-US" sz="1800" b="1" i="1" baseline="0" dirty="0" smtClean="0"/>
            <a:t> APIs to manage your keys</a:t>
          </a:r>
          <a:endParaRPr lang="en-US" sz="1800" b="1" i="1" dirty="0"/>
        </a:p>
      </dgm:t>
    </dgm:pt>
    <dgm:pt modelId="{89E62D1A-5278-CF45-8EEB-E53C638D7D78}" type="sibTrans" cxnId="{BCDB6BAB-8FDF-E14D-A9AC-089E86FC809D}">
      <dgm:prSet/>
      <dgm:spPr/>
      <dgm:t>
        <a:bodyPr/>
        <a:lstStyle/>
        <a:p>
          <a:endParaRPr lang="en-US" sz="2000" b="1" i="1"/>
        </a:p>
      </dgm:t>
    </dgm:pt>
    <dgm:pt modelId="{86200E42-6EE8-4D4D-A2E7-181B1062E260}" type="parTrans" cxnId="{BCDB6BAB-8FDF-E14D-A9AC-089E86FC809D}">
      <dgm:prSet/>
      <dgm:spPr/>
      <dgm:t>
        <a:bodyPr/>
        <a:lstStyle/>
        <a:p>
          <a:endParaRPr lang="en-US" sz="2000" b="1" i="1"/>
        </a:p>
      </dgm:t>
    </dgm:pt>
    <dgm:pt modelId="{A05BD0DB-67FC-604C-8D3F-6FC519BC7C89}">
      <dgm:prSet custT="1"/>
      <dgm:spPr/>
      <dgm:t>
        <a:bodyPr/>
        <a:lstStyle/>
        <a:p>
          <a:pPr rtl="0"/>
          <a:r>
            <a:rPr lang="en-US" sz="1800" b="1" i="1" baseline="0" dirty="0" smtClean="0"/>
            <a:t>Scalable from few keys to millions of keys</a:t>
          </a:r>
          <a:endParaRPr lang="en-US" sz="1800" b="1" i="1" dirty="0"/>
        </a:p>
      </dgm:t>
    </dgm:pt>
    <dgm:pt modelId="{7ABA781B-7C42-BB4A-B439-FCF723C462D1}" type="sibTrans" cxnId="{A4234FA9-00D5-B54D-A8B7-35EF2646C48E}">
      <dgm:prSet/>
      <dgm:spPr/>
      <dgm:t>
        <a:bodyPr/>
        <a:lstStyle/>
        <a:p>
          <a:endParaRPr lang="en-US" sz="2000" b="1" i="1"/>
        </a:p>
      </dgm:t>
    </dgm:pt>
    <dgm:pt modelId="{0173D62A-5BD5-E843-AFD9-19B193F5D50B}" type="parTrans" cxnId="{A4234FA9-00D5-B54D-A8B7-35EF2646C48E}">
      <dgm:prSet/>
      <dgm:spPr/>
      <dgm:t>
        <a:bodyPr/>
        <a:lstStyle/>
        <a:p>
          <a:endParaRPr lang="en-US" sz="2000" b="1" i="1"/>
        </a:p>
      </dgm:t>
    </dgm:pt>
    <dgm:pt modelId="{7C9B1C63-DAC6-7B4B-BEDE-0FD1CFF7E047}">
      <dgm:prSet custT="1"/>
      <dgm:spPr/>
      <dgm:t>
        <a:bodyPr/>
        <a:lstStyle/>
        <a:p>
          <a:pPr rtl="0"/>
          <a:r>
            <a:rPr lang="en-US" sz="1800" b="1" i="1" baseline="0" dirty="0" smtClean="0"/>
            <a:t>Root of Trust (RoT) backed by Hardware Security Module (HSM)</a:t>
          </a:r>
          <a:endParaRPr lang="en-US" sz="1800" b="1" i="1" dirty="0"/>
        </a:p>
      </dgm:t>
    </dgm:pt>
    <dgm:pt modelId="{6777B78F-1AFE-0947-839C-ABAF3899426B}" type="sibTrans" cxnId="{CAD9D910-65F1-4F44-82A7-C3904AC3B940}">
      <dgm:prSet/>
      <dgm:spPr/>
      <dgm:t>
        <a:bodyPr/>
        <a:lstStyle/>
        <a:p>
          <a:endParaRPr lang="en-US" sz="2000" b="1" i="1"/>
        </a:p>
      </dgm:t>
    </dgm:pt>
    <dgm:pt modelId="{CFF93CD4-DDB7-F149-9E96-50FE64C97813}" type="parTrans" cxnId="{CAD9D910-65F1-4F44-82A7-C3904AC3B940}">
      <dgm:prSet/>
      <dgm:spPr/>
      <dgm:t>
        <a:bodyPr/>
        <a:lstStyle/>
        <a:p>
          <a:endParaRPr lang="en-US" sz="2000" b="1" i="1"/>
        </a:p>
      </dgm:t>
    </dgm:pt>
    <dgm:pt modelId="{CC7AC222-62AB-0740-87FD-51031D12E69B}">
      <dgm:prSet custT="1"/>
      <dgm:spPr/>
      <dgm:t>
        <a:bodyPr/>
        <a:lstStyle/>
        <a:p>
          <a:pPr rtl="0"/>
          <a:r>
            <a:rPr lang="en-US" sz="1800" b="1" i="1" dirty="0" smtClean="0"/>
            <a:t>Life cycle management of encryption Keys</a:t>
          </a:r>
          <a:endParaRPr lang="en-US" sz="1800" b="1" i="1" dirty="0"/>
        </a:p>
      </dgm:t>
    </dgm:pt>
    <dgm:pt modelId="{2D6E3CFC-5254-1441-9FAC-575D9C0F567E}" type="sibTrans" cxnId="{68B41620-3972-B649-AD2C-B1ADDE041704}">
      <dgm:prSet/>
      <dgm:spPr/>
      <dgm:t>
        <a:bodyPr/>
        <a:lstStyle/>
        <a:p>
          <a:endParaRPr lang="en-US" sz="2000" b="1" i="1"/>
        </a:p>
      </dgm:t>
    </dgm:pt>
    <dgm:pt modelId="{1E11B91B-95E7-514C-B5F4-BEC51BD08A55}" type="parTrans" cxnId="{68B41620-3972-B649-AD2C-B1ADDE041704}">
      <dgm:prSet/>
      <dgm:spPr/>
      <dgm:t>
        <a:bodyPr/>
        <a:lstStyle/>
        <a:p>
          <a:endParaRPr lang="en-US" sz="2000" b="1" i="1"/>
        </a:p>
      </dgm:t>
    </dgm:pt>
    <dgm:pt modelId="{C662A4A1-06B0-B64B-9005-C2EF0B81B5CC}">
      <dgm:prSet custT="1"/>
      <dgm:spPr/>
      <dgm:t>
        <a:bodyPr/>
        <a:lstStyle/>
        <a:p>
          <a:pPr rtl="0"/>
          <a:r>
            <a:rPr lang="en-US" sz="1800" b="1" i="1" dirty="0" smtClean="0"/>
            <a:t>Activity Tracking logging enabled</a:t>
          </a:r>
          <a:endParaRPr lang="en-US" sz="1800" b="1" i="1" dirty="0"/>
        </a:p>
      </dgm:t>
    </dgm:pt>
    <dgm:pt modelId="{45A52E95-A464-024C-B3D1-6B1C10455BC3}" type="sibTrans" cxnId="{E4BC2C23-991B-174E-856A-4F212A5B261A}">
      <dgm:prSet/>
      <dgm:spPr/>
      <dgm:t>
        <a:bodyPr/>
        <a:lstStyle/>
        <a:p>
          <a:endParaRPr lang="en-US" sz="2000" b="1" i="1"/>
        </a:p>
      </dgm:t>
    </dgm:pt>
    <dgm:pt modelId="{D56C1F79-D90C-6C4A-B9DF-21DBAECEAAD0}" type="parTrans" cxnId="{E4BC2C23-991B-174E-856A-4F212A5B261A}">
      <dgm:prSet/>
      <dgm:spPr/>
      <dgm:t>
        <a:bodyPr/>
        <a:lstStyle/>
        <a:p>
          <a:endParaRPr lang="en-US" sz="2000" b="1" i="1"/>
        </a:p>
      </dgm:t>
    </dgm:pt>
    <dgm:pt modelId="{7C8E74E9-A80F-6E40-89A6-FB1A619CC4A0}" type="pres">
      <dgm:prSet presAssocID="{248E46C3-9410-5C4F-906C-7B6F5A00BEA5}" presName="Name0" presStyleCnt="0">
        <dgm:presLayoutVars>
          <dgm:chMax val="7"/>
          <dgm:chPref val="7"/>
          <dgm:dir/>
        </dgm:presLayoutVars>
      </dgm:prSet>
      <dgm:spPr/>
      <dgm:t>
        <a:bodyPr/>
        <a:lstStyle/>
        <a:p>
          <a:endParaRPr lang="en-US"/>
        </a:p>
      </dgm:t>
    </dgm:pt>
    <dgm:pt modelId="{EDB5FA63-6488-7B4C-82D7-42FAF28320BF}" type="pres">
      <dgm:prSet presAssocID="{248E46C3-9410-5C4F-906C-7B6F5A00BEA5}" presName="Name1" presStyleCnt="0"/>
      <dgm:spPr/>
      <dgm:t>
        <a:bodyPr/>
        <a:lstStyle/>
        <a:p>
          <a:endParaRPr lang="en-US"/>
        </a:p>
      </dgm:t>
    </dgm:pt>
    <dgm:pt modelId="{FB8AB6F2-D4CD-4749-84D4-75FEA2B9482D}" type="pres">
      <dgm:prSet presAssocID="{248E46C3-9410-5C4F-906C-7B6F5A00BEA5}" presName="cycle" presStyleCnt="0"/>
      <dgm:spPr/>
      <dgm:t>
        <a:bodyPr/>
        <a:lstStyle/>
        <a:p>
          <a:endParaRPr lang="en-US"/>
        </a:p>
      </dgm:t>
    </dgm:pt>
    <dgm:pt modelId="{C2A5A148-8DD9-6E4F-A74A-105AA26D3BDF}" type="pres">
      <dgm:prSet presAssocID="{248E46C3-9410-5C4F-906C-7B6F5A00BEA5}" presName="srcNode" presStyleLbl="node1" presStyleIdx="0" presStyleCnt="5"/>
      <dgm:spPr/>
      <dgm:t>
        <a:bodyPr/>
        <a:lstStyle/>
        <a:p>
          <a:endParaRPr lang="en-US"/>
        </a:p>
      </dgm:t>
    </dgm:pt>
    <dgm:pt modelId="{357B4D70-A4CD-8044-84ED-B85B09175148}" type="pres">
      <dgm:prSet presAssocID="{248E46C3-9410-5C4F-906C-7B6F5A00BEA5}" presName="conn" presStyleLbl="parChTrans1D2" presStyleIdx="0" presStyleCnt="1"/>
      <dgm:spPr/>
      <dgm:t>
        <a:bodyPr/>
        <a:lstStyle/>
        <a:p>
          <a:endParaRPr lang="en-US"/>
        </a:p>
      </dgm:t>
    </dgm:pt>
    <dgm:pt modelId="{3C132E05-876B-684D-A56A-331ED4E09F1D}" type="pres">
      <dgm:prSet presAssocID="{248E46C3-9410-5C4F-906C-7B6F5A00BEA5}" presName="extraNode" presStyleLbl="node1" presStyleIdx="0" presStyleCnt="5"/>
      <dgm:spPr/>
      <dgm:t>
        <a:bodyPr/>
        <a:lstStyle/>
        <a:p>
          <a:endParaRPr lang="en-US"/>
        </a:p>
      </dgm:t>
    </dgm:pt>
    <dgm:pt modelId="{317AE16A-9F3D-9640-A65B-4CD29DC0E2D7}" type="pres">
      <dgm:prSet presAssocID="{248E46C3-9410-5C4F-906C-7B6F5A00BEA5}" presName="dstNode" presStyleLbl="node1" presStyleIdx="0" presStyleCnt="5"/>
      <dgm:spPr/>
      <dgm:t>
        <a:bodyPr/>
        <a:lstStyle/>
        <a:p>
          <a:endParaRPr lang="en-US"/>
        </a:p>
      </dgm:t>
    </dgm:pt>
    <dgm:pt modelId="{0EB7CD9C-AE84-864D-8F77-9795838CD125}" type="pres">
      <dgm:prSet presAssocID="{CC7AC222-62AB-0740-87FD-51031D12E69B}" presName="text_1" presStyleLbl="node1" presStyleIdx="0" presStyleCnt="5">
        <dgm:presLayoutVars>
          <dgm:bulletEnabled val="1"/>
        </dgm:presLayoutVars>
      </dgm:prSet>
      <dgm:spPr/>
      <dgm:t>
        <a:bodyPr/>
        <a:lstStyle/>
        <a:p>
          <a:endParaRPr lang="en-US"/>
        </a:p>
      </dgm:t>
    </dgm:pt>
    <dgm:pt modelId="{EE3D03BD-A942-E148-8984-6FCD660B563E}" type="pres">
      <dgm:prSet presAssocID="{CC7AC222-62AB-0740-87FD-51031D12E69B}" presName="accent_1" presStyleCnt="0"/>
      <dgm:spPr/>
      <dgm:t>
        <a:bodyPr/>
        <a:lstStyle/>
        <a:p>
          <a:endParaRPr lang="en-US"/>
        </a:p>
      </dgm:t>
    </dgm:pt>
    <dgm:pt modelId="{E47DA331-D7E8-E94F-9CA3-40AFB851311D}" type="pres">
      <dgm:prSet presAssocID="{CC7AC222-62AB-0740-87FD-51031D12E69B}" presName="accentRepeatNode" presStyleLbl="solidFgAcc1" presStyleIdx="0" presStyleCnt="5"/>
      <dgm:spPr/>
      <dgm:t>
        <a:bodyPr/>
        <a:lstStyle/>
        <a:p>
          <a:endParaRPr lang="en-US"/>
        </a:p>
      </dgm:t>
    </dgm:pt>
    <dgm:pt modelId="{B8FA6CE6-5989-CA45-8FA5-3FB2EBCCB40C}" type="pres">
      <dgm:prSet presAssocID="{7C9B1C63-DAC6-7B4B-BEDE-0FD1CFF7E047}" presName="text_2" presStyleLbl="node1" presStyleIdx="1" presStyleCnt="5">
        <dgm:presLayoutVars>
          <dgm:bulletEnabled val="1"/>
        </dgm:presLayoutVars>
      </dgm:prSet>
      <dgm:spPr/>
      <dgm:t>
        <a:bodyPr/>
        <a:lstStyle/>
        <a:p>
          <a:endParaRPr lang="en-US"/>
        </a:p>
      </dgm:t>
    </dgm:pt>
    <dgm:pt modelId="{0A9FAAFD-A509-C448-8D23-B042304A31EF}" type="pres">
      <dgm:prSet presAssocID="{7C9B1C63-DAC6-7B4B-BEDE-0FD1CFF7E047}" presName="accent_2" presStyleCnt="0"/>
      <dgm:spPr/>
      <dgm:t>
        <a:bodyPr/>
        <a:lstStyle/>
        <a:p>
          <a:endParaRPr lang="en-US"/>
        </a:p>
      </dgm:t>
    </dgm:pt>
    <dgm:pt modelId="{BAFD9379-19B5-D34D-B1CB-4C8325B8D5A0}" type="pres">
      <dgm:prSet presAssocID="{7C9B1C63-DAC6-7B4B-BEDE-0FD1CFF7E047}" presName="accentRepeatNode" presStyleLbl="solidFgAcc1" presStyleIdx="1" presStyleCnt="5"/>
      <dgm:spPr/>
      <dgm:t>
        <a:bodyPr/>
        <a:lstStyle/>
        <a:p>
          <a:endParaRPr lang="en-US"/>
        </a:p>
      </dgm:t>
    </dgm:pt>
    <dgm:pt modelId="{1697EA08-C7BD-E448-B92B-8D29CDC94E52}" type="pres">
      <dgm:prSet presAssocID="{A05BD0DB-67FC-604C-8D3F-6FC519BC7C89}" presName="text_3" presStyleLbl="node1" presStyleIdx="2" presStyleCnt="5">
        <dgm:presLayoutVars>
          <dgm:bulletEnabled val="1"/>
        </dgm:presLayoutVars>
      </dgm:prSet>
      <dgm:spPr/>
      <dgm:t>
        <a:bodyPr/>
        <a:lstStyle/>
        <a:p>
          <a:endParaRPr lang="en-US"/>
        </a:p>
      </dgm:t>
    </dgm:pt>
    <dgm:pt modelId="{A7DA61A6-772A-6B47-8617-F412D0DA8BDF}" type="pres">
      <dgm:prSet presAssocID="{A05BD0DB-67FC-604C-8D3F-6FC519BC7C89}" presName="accent_3" presStyleCnt="0"/>
      <dgm:spPr/>
      <dgm:t>
        <a:bodyPr/>
        <a:lstStyle/>
        <a:p>
          <a:endParaRPr lang="en-US"/>
        </a:p>
      </dgm:t>
    </dgm:pt>
    <dgm:pt modelId="{73C6DE0D-9568-A843-BDDF-4F6A05CB25FE}" type="pres">
      <dgm:prSet presAssocID="{A05BD0DB-67FC-604C-8D3F-6FC519BC7C89}" presName="accentRepeatNode" presStyleLbl="solidFgAcc1" presStyleIdx="2" presStyleCnt="5"/>
      <dgm:spPr/>
      <dgm:t>
        <a:bodyPr/>
        <a:lstStyle/>
        <a:p>
          <a:endParaRPr lang="en-US"/>
        </a:p>
      </dgm:t>
    </dgm:pt>
    <dgm:pt modelId="{1D48FBE2-B879-DF4F-9CA8-E931F3CDCB4F}" type="pres">
      <dgm:prSet presAssocID="{EA8B8B45-BB76-0948-8558-72BF7D0D19C1}" presName="text_4" presStyleLbl="node1" presStyleIdx="3" presStyleCnt="5">
        <dgm:presLayoutVars>
          <dgm:bulletEnabled val="1"/>
        </dgm:presLayoutVars>
      </dgm:prSet>
      <dgm:spPr/>
      <dgm:t>
        <a:bodyPr/>
        <a:lstStyle/>
        <a:p>
          <a:endParaRPr lang="en-US"/>
        </a:p>
      </dgm:t>
    </dgm:pt>
    <dgm:pt modelId="{45A6F252-4D26-474C-8EAE-6C17205A2756}" type="pres">
      <dgm:prSet presAssocID="{EA8B8B45-BB76-0948-8558-72BF7D0D19C1}" presName="accent_4" presStyleCnt="0"/>
      <dgm:spPr/>
    </dgm:pt>
    <dgm:pt modelId="{58598B29-C09C-464D-A9F4-9D907C690090}" type="pres">
      <dgm:prSet presAssocID="{EA8B8B45-BB76-0948-8558-72BF7D0D19C1}" presName="accentRepeatNode" presStyleLbl="solidFgAcc1" presStyleIdx="3" presStyleCnt="5"/>
      <dgm:spPr/>
      <dgm:t>
        <a:bodyPr/>
        <a:lstStyle/>
        <a:p>
          <a:endParaRPr lang="en-US"/>
        </a:p>
      </dgm:t>
    </dgm:pt>
    <dgm:pt modelId="{61D19AA9-8C84-FC45-A5E9-C5723D595767}" type="pres">
      <dgm:prSet presAssocID="{C662A4A1-06B0-B64B-9005-C2EF0B81B5CC}" presName="text_5" presStyleLbl="node1" presStyleIdx="4" presStyleCnt="5">
        <dgm:presLayoutVars>
          <dgm:bulletEnabled val="1"/>
        </dgm:presLayoutVars>
      </dgm:prSet>
      <dgm:spPr/>
      <dgm:t>
        <a:bodyPr/>
        <a:lstStyle/>
        <a:p>
          <a:endParaRPr lang="en-US"/>
        </a:p>
      </dgm:t>
    </dgm:pt>
    <dgm:pt modelId="{379507F4-3643-5E46-A231-5F73A0B4C3ED}" type="pres">
      <dgm:prSet presAssocID="{C662A4A1-06B0-B64B-9005-C2EF0B81B5CC}" presName="accent_5" presStyleCnt="0"/>
      <dgm:spPr/>
    </dgm:pt>
    <dgm:pt modelId="{E349AD8C-5982-454A-9BC3-EC2C22347339}" type="pres">
      <dgm:prSet presAssocID="{C662A4A1-06B0-B64B-9005-C2EF0B81B5CC}" presName="accentRepeatNode" presStyleLbl="solidFgAcc1" presStyleIdx="4" presStyleCnt="5"/>
      <dgm:spPr/>
      <dgm:t>
        <a:bodyPr/>
        <a:lstStyle/>
        <a:p>
          <a:endParaRPr lang="en-US"/>
        </a:p>
      </dgm:t>
    </dgm:pt>
  </dgm:ptLst>
  <dgm:cxnLst>
    <dgm:cxn modelId="{B5415744-61F3-F149-A7F8-D239F41EFB20}" type="presOf" srcId="{C662A4A1-06B0-B64B-9005-C2EF0B81B5CC}" destId="{61D19AA9-8C84-FC45-A5E9-C5723D595767}" srcOrd="0" destOrd="0" presId="urn:microsoft.com/office/officeart/2008/layout/VerticalCurvedList"/>
    <dgm:cxn modelId="{DCC30A35-539B-5E4D-95E5-6964BB049B40}" type="presOf" srcId="{A05BD0DB-67FC-604C-8D3F-6FC519BC7C89}" destId="{1697EA08-C7BD-E448-B92B-8D29CDC94E52}" srcOrd="0" destOrd="0" presId="urn:microsoft.com/office/officeart/2008/layout/VerticalCurvedList"/>
    <dgm:cxn modelId="{9CE1AAA4-CC75-884C-B6E5-E1EDA544C7D6}" type="presOf" srcId="{248E46C3-9410-5C4F-906C-7B6F5A00BEA5}" destId="{7C8E74E9-A80F-6E40-89A6-FB1A619CC4A0}" srcOrd="0" destOrd="0" presId="urn:microsoft.com/office/officeart/2008/layout/VerticalCurvedList"/>
    <dgm:cxn modelId="{E4BC2C23-991B-174E-856A-4F212A5B261A}" srcId="{248E46C3-9410-5C4F-906C-7B6F5A00BEA5}" destId="{C662A4A1-06B0-B64B-9005-C2EF0B81B5CC}" srcOrd="4" destOrd="0" parTransId="{D56C1F79-D90C-6C4A-B9DF-21DBAECEAAD0}" sibTransId="{45A52E95-A464-024C-B3D1-6B1C10455BC3}"/>
    <dgm:cxn modelId="{68B41620-3972-B649-AD2C-B1ADDE041704}" srcId="{248E46C3-9410-5C4F-906C-7B6F5A00BEA5}" destId="{CC7AC222-62AB-0740-87FD-51031D12E69B}" srcOrd="0" destOrd="0" parTransId="{1E11B91B-95E7-514C-B5F4-BEC51BD08A55}" sibTransId="{2D6E3CFC-5254-1441-9FAC-575D9C0F567E}"/>
    <dgm:cxn modelId="{A4234FA9-00D5-B54D-A8B7-35EF2646C48E}" srcId="{248E46C3-9410-5C4F-906C-7B6F5A00BEA5}" destId="{A05BD0DB-67FC-604C-8D3F-6FC519BC7C89}" srcOrd="2" destOrd="0" parTransId="{0173D62A-5BD5-E843-AFD9-19B193F5D50B}" sibTransId="{7ABA781B-7C42-BB4A-B439-FCF723C462D1}"/>
    <dgm:cxn modelId="{FF288AE4-DEAD-B74A-8042-59F1E3DB7B99}" type="presOf" srcId="{2D6E3CFC-5254-1441-9FAC-575D9C0F567E}" destId="{357B4D70-A4CD-8044-84ED-B85B09175148}" srcOrd="0" destOrd="0" presId="urn:microsoft.com/office/officeart/2008/layout/VerticalCurvedList"/>
    <dgm:cxn modelId="{CAD9D910-65F1-4F44-82A7-C3904AC3B940}" srcId="{248E46C3-9410-5C4F-906C-7B6F5A00BEA5}" destId="{7C9B1C63-DAC6-7B4B-BEDE-0FD1CFF7E047}" srcOrd="1" destOrd="0" parTransId="{CFF93CD4-DDB7-F149-9E96-50FE64C97813}" sibTransId="{6777B78F-1AFE-0947-839C-ABAF3899426B}"/>
    <dgm:cxn modelId="{DDBDBD5E-D03B-FF48-909B-03525B06A593}" type="presOf" srcId="{EA8B8B45-BB76-0948-8558-72BF7D0D19C1}" destId="{1D48FBE2-B879-DF4F-9CA8-E931F3CDCB4F}" srcOrd="0" destOrd="0" presId="urn:microsoft.com/office/officeart/2008/layout/VerticalCurvedList"/>
    <dgm:cxn modelId="{BCDB6BAB-8FDF-E14D-A9AC-089E86FC809D}" srcId="{248E46C3-9410-5C4F-906C-7B6F5A00BEA5}" destId="{EA8B8B45-BB76-0948-8558-72BF7D0D19C1}" srcOrd="3" destOrd="0" parTransId="{86200E42-6EE8-4D4D-A2E7-181B1062E260}" sibTransId="{89E62D1A-5278-CF45-8EEB-E53C638D7D78}"/>
    <dgm:cxn modelId="{7A025FA5-0E7F-F342-B43B-57EE99C6D9A6}" type="presOf" srcId="{CC7AC222-62AB-0740-87FD-51031D12E69B}" destId="{0EB7CD9C-AE84-864D-8F77-9795838CD125}" srcOrd="0" destOrd="0" presId="urn:microsoft.com/office/officeart/2008/layout/VerticalCurvedList"/>
    <dgm:cxn modelId="{857CC683-ED0B-B148-A033-E72B24CCDED8}" type="presOf" srcId="{7C9B1C63-DAC6-7B4B-BEDE-0FD1CFF7E047}" destId="{B8FA6CE6-5989-CA45-8FA5-3FB2EBCCB40C}" srcOrd="0" destOrd="0" presId="urn:microsoft.com/office/officeart/2008/layout/VerticalCurvedList"/>
    <dgm:cxn modelId="{79105962-C256-6042-915B-503D5A52279C}" type="presParOf" srcId="{7C8E74E9-A80F-6E40-89A6-FB1A619CC4A0}" destId="{EDB5FA63-6488-7B4C-82D7-42FAF28320BF}" srcOrd="0" destOrd="0" presId="urn:microsoft.com/office/officeart/2008/layout/VerticalCurvedList"/>
    <dgm:cxn modelId="{0C0D8350-FA06-9740-869B-9B158D20BBF4}" type="presParOf" srcId="{EDB5FA63-6488-7B4C-82D7-42FAF28320BF}" destId="{FB8AB6F2-D4CD-4749-84D4-75FEA2B9482D}" srcOrd="0" destOrd="0" presId="urn:microsoft.com/office/officeart/2008/layout/VerticalCurvedList"/>
    <dgm:cxn modelId="{D00A5AEF-0338-AD44-AE5F-3626D26D5DE5}" type="presParOf" srcId="{FB8AB6F2-D4CD-4749-84D4-75FEA2B9482D}" destId="{C2A5A148-8DD9-6E4F-A74A-105AA26D3BDF}" srcOrd="0" destOrd="0" presId="urn:microsoft.com/office/officeart/2008/layout/VerticalCurvedList"/>
    <dgm:cxn modelId="{0A7D5CA7-8E9E-734D-9114-38E86EB2CDEA}" type="presParOf" srcId="{FB8AB6F2-D4CD-4749-84D4-75FEA2B9482D}" destId="{357B4D70-A4CD-8044-84ED-B85B09175148}" srcOrd="1" destOrd="0" presId="urn:microsoft.com/office/officeart/2008/layout/VerticalCurvedList"/>
    <dgm:cxn modelId="{0CADA73D-B8C4-1345-B23D-55510D8FEF7C}" type="presParOf" srcId="{FB8AB6F2-D4CD-4749-84D4-75FEA2B9482D}" destId="{3C132E05-876B-684D-A56A-331ED4E09F1D}" srcOrd="2" destOrd="0" presId="urn:microsoft.com/office/officeart/2008/layout/VerticalCurvedList"/>
    <dgm:cxn modelId="{D3FC9315-3797-0143-A4E5-87F93415CC96}" type="presParOf" srcId="{FB8AB6F2-D4CD-4749-84D4-75FEA2B9482D}" destId="{317AE16A-9F3D-9640-A65B-4CD29DC0E2D7}" srcOrd="3" destOrd="0" presId="urn:microsoft.com/office/officeart/2008/layout/VerticalCurvedList"/>
    <dgm:cxn modelId="{7DD9E9F1-469F-734B-94B3-F4EBECCCDC18}" type="presParOf" srcId="{EDB5FA63-6488-7B4C-82D7-42FAF28320BF}" destId="{0EB7CD9C-AE84-864D-8F77-9795838CD125}" srcOrd="1" destOrd="0" presId="urn:microsoft.com/office/officeart/2008/layout/VerticalCurvedList"/>
    <dgm:cxn modelId="{61373F66-F062-E942-A52B-7AABDCFD06BF}" type="presParOf" srcId="{EDB5FA63-6488-7B4C-82D7-42FAF28320BF}" destId="{EE3D03BD-A942-E148-8984-6FCD660B563E}" srcOrd="2" destOrd="0" presId="urn:microsoft.com/office/officeart/2008/layout/VerticalCurvedList"/>
    <dgm:cxn modelId="{F40F8357-AB3E-B24C-BA94-4849057C817E}" type="presParOf" srcId="{EE3D03BD-A942-E148-8984-6FCD660B563E}" destId="{E47DA331-D7E8-E94F-9CA3-40AFB851311D}" srcOrd="0" destOrd="0" presId="urn:microsoft.com/office/officeart/2008/layout/VerticalCurvedList"/>
    <dgm:cxn modelId="{FF47E4B5-D001-1345-9C5C-1E5F06C1F47D}" type="presParOf" srcId="{EDB5FA63-6488-7B4C-82D7-42FAF28320BF}" destId="{B8FA6CE6-5989-CA45-8FA5-3FB2EBCCB40C}" srcOrd="3" destOrd="0" presId="urn:microsoft.com/office/officeart/2008/layout/VerticalCurvedList"/>
    <dgm:cxn modelId="{00946203-4AB2-BC48-B15B-D756B7FE5F35}" type="presParOf" srcId="{EDB5FA63-6488-7B4C-82D7-42FAF28320BF}" destId="{0A9FAAFD-A509-C448-8D23-B042304A31EF}" srcOrd="4" destOrd="0" presId="urn:microsoft.com/office/officeart/2008/layout/VerticalCurvedList"/>
    <dgm:cxn modelId="{D647F5E9-B955-2945-84C5-53B15F43BC14}" type="presParOf" srcId="{0A9FAAFD-A509-C448-8D23-B042304A31EF}" destId="{BAFD9379-19B5-D34D-B1CB-4C8325B8D5A0}" srcOrd="0" destOrd="0" presId="urn:microsoft.com/office/officeart/2008/layout/VerticalCurvedList"/>
    <dgm:cxn modelId="{50A33E4A-64CF-4845-922A-F200A4F5339D}" type="presParOf" srcId="{EDB5FA63-6488-7B4C-82D7-42FAF28320BF}" destId="{1697EA08-C7BD-E448-B92B-8D29CDC94E52}" srcOrd="5" destOrd="0" presId="urn:microsoft.com/office/officeart/2008/layout/VerticalCurvedList"/>
    <dgm:cxn modelId="{83986707-FD18-7B49-A081-F7CEC74452A2}" type="presParOf" srcId="{EDB5FA63-6488-7B4C-82D7-42FAF28320BF}" destId="{A7DA61A6-772A-6B47-8617-F412D0DA8BDF}" srcOrd="6" destOrd="0" presId="urn:microsoft.com/office/officeart/2008/layout/VerticalCurvedList"/>
    <dgm:cxn modelId="{FC7077C7-39AC-D844-9ED4-916FA7166704}" type="presParOf" srcId="{A7DA61A6-772A-6B47-8617-F412D0DA8BDF}" destId="{73C6DE0D-9568-A843-BDDF-4F6A05CB25FE}" srcOrd="0" destOrd="0" presId="urn:microsoft.com/office/officeart/2008/layout/VerticalCurvedList"/>
    <dgm:cxn modelId="{DB6EAFCF-A6FA-FA44-A55C-132FB0CCF48D}" type="presParOf" srcId="{EDB5FA63-6488-7B4C-82D7-42FAF28320BF}" destId="{1D48FBE2-B879-DF4F-9CA8-E931F3CDCB4F}" srcOrd="7" destOrd="0" presId="urn:microsoft.com/office/officeart/2008/layout/VerticalCurvedList"/>
    <dgm:cxn modelId="{C71D0A82-CFCE-0D4A-BE2E-6E8A8C426672}" type="presParOf" srcId="{EDB5FA63-6488-7B4C-82D7-42FAF28320BF}" destId="{45A6F252-4D26-474C-8EAE-6C17205A2756}" srcOrd="8" destOrd="0" presId="urn:microsoft.com/office/officeart/2008/layout/VerticalCurvedList"/>
    <dgm:cxn modelId="{3C511906-C25E-E644-85AA-BC0DF4AD05EE}" type="presParOf" srcId="{45A6F252-4D26-474C-8EAE-6C17205A2756}" destId="{58598B29-C09C-464D-A9F4-9D907C690090}" srcOrd="0" destOrd="0" presId="urn:microsoft.com/office/officeart/2008/layout/VerticalCurvedList"/>
    <dgm:cxn modelId="{45304BFF-8583-6545-86C8-127A950789BB}" type="presParOf" srcId="{EDB5FA63-6488-7B4C-82D7-42FAF28320BF}" destId="{61D19AA9-8C84-FC45-A5E9-C5723D595767}" srcOrd="9" destOrd="0" presId="urn:microsoft.com/office/officeart/2008/layout/VerticalCurvedList"/>
    <dgm:cxn modelId="{1AE7E5D3-F386-8F45-810B-E425B1C2C18D}" type="presParOf" srcId="{EDB5FA63-6488-7B4C-82D7-42FAF28320BF}" destId="{379507F4-3643-5E46-A231-5F73A0B4C3ED}" srcOrd="10" destOrd="0" presId="urn:microsoft.com/office/officeart/2008/layout/VerticalCurvedList"/>
    <dgm:cxn modelId="{EBF3711E-2C88-3A42-AB35-89935E5E1AD0}" type="presParOf" srcId="{379507F4-3643-5E46-A231-5F73A0B4C3ED}" destId="{E349AD8C-5982-454A-9BC3-EC2C2234733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248E46C3-9410-5C4F-906C-7B6F5A00BEA5}" type="doc">
      <dgm:prSet loTypeId="urn:microsoft.com/office/officeart/2008/layout/VerticalCurvedList" loCatId="relationship" qsTypeId="urn:microsoft.com/office/officeart/2005/8/quickstyle/simple4" qsCatId="simple" csTypeId="urn:microsoft.com/office/officeart/2005/8/colors/colorful5" csCatId="colorful" phldr="1"/>
      <dgm:spPr/>
      <dgm:t>
        <a:bodyPr/>
        <a:lstStyle/>
        <a:p>
          <a:endParaRPr lang="en-US"/>
        </a:p>
      </dgm:t>
    </dgm:pt>
    <dgm:pt modelId="{EA8B8B45-BB76-0948-8558-72BF7D0D19C1}">
      <dgm:prSet custT="1"/>
      <dgm:spPr/>
      <dgm:t>
        <a:bodyPr/>
        <a:lstStyle/>
        <a:p>
          <a:pPr rtl="0"/>
          <a:r>
            <a:rPr lang="en-US" sz="1800" b="1" i="1" dirty="0" smtClean="0"/>
            <a:t>Risk Analysis and Manage</a:t>
          </a:r>
          <a:r>
            <a:rPr lang="en-US" sz="1800" b="1" i="1" baseline="0" dirty="0" smtClean="0"/>
            <a:t> </a:t>
          </a:r>
          <a:r>
            <a:rPr lang="en-US" sz="1800" b="1" i="1" dirty="0" smtClean="0"/>
            <a:t>Organization level Policies</a:t>
          </a:r>
          <a:endParaRPr lang="en-US" sz="1800" b="1" i="1" dirty="0"/>
        </a:p>
      </dgm:t>
    </dgm:pt>
    <dgm:pt modelId="{89E62D1A-5278-CF45-8EEB-E53C638D7D78}" type="sibTrans" cxnId="{BCDB6BAB-8FDF-E14D-A9AC-089E86FC809D}">
      <dgm:prSet/>
      <dgm:spPr/>
      <dgm:t>
        <a:bodyPr/>
        <a:lstStyle/>
        <a:p>
          <a:endParaRPr lang="en-US" sz="1800" b="1" i="1"/>
        </a:p>
      </dgm:t>
    </dgm:pt>
    <dgm:pt modelId="{86200E42-6EE8-4D4D-A2E7-181B1062E260}" type="parTrans" cxnId="{BCDB6BAB-8FDF-E14D-A9AC-089E86FC809D}">
      <dgm:prSet/>
      <dgm:spPr/>
      <dgm:t>
        <a:bodyPr/>
        <a:lstStyle/>
        <a:p>
          <a:endParaRPr lang="en-US" sz="1800" b="1" i="1"/>
        </a:p>
      </dgm:t>
    </dgm:pt>
    <dgm:pt modelId="{BFDBB72B-A6A3-044F-8136-AED415B28EA6}">
      <dgm:prSet custT="1"/>
      <dgm:spPr/>
      <dgm:t>
        <a:bodyPr/>
        <a:lstStyle/>
        <a:p>
          <a:pPr rtl="0"/>
          <a:r>
            <a:rPr lang="en-US" sz="1800" b="1" i="1" baseline="0" dirty="0" smtClean="0"/>
            <a:t>Integrate with Dev-Ops tool chain through APIs</a:t>
          </a:r>
          <a:endParaRPr lang="en-US" sz="1800" b="1" i="1" dirty="0"/>
        </a:p>
      </dgm:t>
    </dgm:pt>
    <dgm:pt modelId="{85003CB8-AB92-8343-AE67-741D7F276113}" type="sibTrans" cxnId="{778FA125-F318-7440-BCE0-6BA97BA3E783}">
      <dgm:prSet/>
      <dgm:spPr/>
      <dgm:t>
        <a:bodyPr/>
        <a:lstStyle/>
        <a:p>
          <a:endParaRPr lang="en-US" sz="1800" b="1" i="1"/>
        </a:p>
      </dgm:t>
    </dgm:pt>
    <dgm:pt modelId="{806545A0-B4C0-AF48-A015-B878C0CC97B0}" type="parTrans" cxnId="{778FA125-F318-7440-BCE0-6BA97BA3E783}">
      <dgm:prSet/>
      <dgm:spPr/>
      <dgm:t>
        <a:bodyPr/>
        <a:lstStyle/>
        <a:p>
          <a:endParaRPr lang="en-US" sz="1800" b="1" i="1"/>
        </a:p>
      </dgm:t>
    </dgm:pt>
    <dgm:pt modelId="{7C9B1C63-DAC6-7B4B-BEDE-0FD1CFF7E047}">
      <dgm:prSet custT="1"/>
      <dgm:spPr/>
      <dgm:t>
        <a:bodyPr/>
        <a:lstStyle/>
        <a:p>
          <a:pPr rtl="0"/>
          <a:r>
            <a:rPr lang="en-US" sz="1800" b="1" i="1" baseline="0" dirty="0" smtClean="0"/>
            <a:t>Scans Images and Containers for vulnerabilities</a:t>
          </a:r>
          <a:endParaRPr lang="en-US" sz="1800" b="1" i="1" dirty="0"/>
        </a:p>
      </dgm:t>
    </dgm:pt>
    <dgm:pt modelId="{6777B78F-1AFE-0947-839C-ABAF3899426B}" type="sibTrans" cxnId="{CAD9D910-65F1-4F44-82A7-C3904AC3B940}">
      <dgm:prSet/>
      <dgm:spPr/>
      <dgm:t>
        <a:bodyPr/>
        <a:lstStyle/>
        <a:p>
          <a:endParaRPr lang="en-US" sz="1800" b="1" i="1"/>
        </a:p>
      </dgm:t>
    </dgm:pt>
    <dgm:pt modelId="{CFF93CD4-DDB7-F149-9E96-50FE64C97813}" type="parTrans" cxnId="{CAD9D910-65F1-4F44-82A7-C3904AC3B940}">
      <dgm:prSet/>
      <dgm:spPr/>
      <dgm:t>
        <a:bodyPr/>
        <a:lstStyle/>
        <a:p>
          <a:endParaRPr lang="en-US" sz="1800" b="1" i="1"/>
        </a:p>
      </dgm:t>
    </dgm:pt>
    <dgm:pt modelId="{C662A4A1-06B0-B64B-9005-C2EF0B81B5CC}">
      <dgm:prSet custT="1"/>
      <dgm:spPr/>
      <dgm:t>
        <a:bodyPr/>
        <a:lstStyle/>
        <a:p>
          <a:pPr rtl="0"/>
          <a:r>
            <a:rPr lang="en-US" altLang="en-US" sz="1800" b="1" i="1" dirty="0" smtClean="0"/>
            <a:t>Detailed reporting </a:t>
          </a:r>
          <a:r>
            <a:rPr lang="en-US" altLang="en-US" sz="1800" b="1" i="1" baseline="0" dirty="0" smtClean="0"/>
            <a:t> </a:t>
          </a:r>
          <a:r>
            <a:rPr lang="en-US" altLang="en-US" sz="1800" b="1" i="1" dirty="0" smtClean="0"/>
            <a:t>and offers best practices to remediate vulnerabilities.</a:t>
          </a:r>
          <a:endParaRPr lang="en-US" sz="1800" b="1" i="1" dirty="0"/>
        </a:p>
      </dgm:t>
    </dgm:pt>
    <dgm:pt modelId="{45A52E95-A464-024C-B3D1-6B1C10455BC3}" type="sibTrans" cxnId="{E4BC2C23-991B-174E-856A-4F212A5B261A}">
      <dgm:prSet/>
      <dgm:spPr/>
      <dgm:t>
        <a:bodyPr/>
        <a:lstStyle/>
        <a:p>
          <a:endParaRPr lang="en-US" sz="1800" b="1" i="1"/>
        </a:p>
      </dgm:t>
    </dgm:pt>
    <dgm:pt modelId="{D56C1F79-D90C-6C4A-B9DF-21DBAECEAAD0}" type="parTrans" cxnId="{E4BC2C23-991B-174E-856A-4F212A5B261A}">
      <dgm:prSet/>
      <dgm:spPr/>
      <dgm:t>
        <a:bodyPr/>
        <a:lstStyle/>
        <a:p>
          <a:endParaRPr lang="en-US" sz="1800" b="1" i="1"/>
        </a:p>
      </dgm:t>
    </dgm:pt>
    <dgm:pt modelId="{75A7A9B4-7E0F-0443-BB68-4D9688C183F2}">
      <dgm:prSet/>
      <dgm:spPr/>
      <dgm:t>
        <a:bodyPr/>
        <a:lstStyle/>
        <a:p>
          <a:pPr rtl="0"/>
          <a:r>
            <a:rPr lang="en-US" altLang="en-US" b="1" i="1" dirty="0" smtClean="0"/>
            <a:t>Assess software code, web and mobile apps </a:t>
          </a:r>
          <a:br>
            <a:rPr lang="en-US" altLang="en-US" b="1" i="1" dirty="0" smtClean="0"/>
          </a:br>
          <a:r>
            <a:rPr lang="en-US" altLang="en-US" b="1" i="1" baseline="0" dirty="0" smtClean="0"/>
            <a:t>(Source &amp; Dynamic)</a:t>
          </a:r>
          <a:endParaRPr lang="en-US" dirty="0"/>
        </a:p>
      </dgm:t>
    </dgm:pt>
    <dgm:pt modelId="{3DDD51B6-D79D-8A4A-8E9F-E4F7F80C1D4E}" type="parTrans" cxnId="{5729F9E6-AF37-4641-ADBC-0B5DBB90F4D2}">
      <dgm:prSet/>
      <dgm:spPr/>
      <dgm:t>
        <a:bodyPr/>
        <a:lstStyle/>
        <a:p>
          <a:endParaRPr lang="en-US"/>
        </a:p>
      </dgm:t>
    </dgm:pt>
    <dgm:pt modelId="{4A220BA5-E2B3-8B47-BF2B-83C170825D4E}" type="sibTrans" cxnId="{5729F9E6-AF37-4641-ADBC-0B5DBB90F4D2}">
      <dgm:prSet/>
      <dgm:spPr/>
      <dgm:t>
        <a:bodyPr/>
        <a:lstStyle/>
        <a:p>
          <a:endParaRPr lang="en-US"/>
        </a:p>
      </dgm:t>
    </dgm:pt>
    <dgm:pt modelId="{2E0F766E-2926-0B43-83CE-782381735A51}">
      <dgm:prSet/>
      <dgm:spPr/>
      <dgm:t>
        <a:bodyPr/>
        <a:lstStyle/>
        <a:p>
          <a:r>
            <a:rPr lang="en-US" b="1" i="1" baseline="0" dirty="0" smtClean="0"/>
            <a:t>Checks for Vulnerable Packages  in Containers</a:t>
          </a:r>
          <a:endParaRPr lang="en-US" dirty="0"/>
        </a:p>
      </dgm:t>
    </dgm:pt>
    <dgm:pt modelId="{29816E75-0E2E-D04C-B501-EC37A6FBEC84}" type="parTrans" cxnId="{760092EC-03A1-F64A-81A7-A77BAD3A05F1}">
      <dgm:prSet/>
      <dgm:spPr/>
      <dgm:t>
        <a:bodyPr/>
        <a:lstStyle/>
        <a:p>
          <a:endParaRPr lang="en-US"/>
        </a:p>
      </dgm:t>
    </dgm:pt>
    <dgm:pt modelId="{235C45C8-EA4E-864A-ABFA-AD472D863F43}" type="sibTrans" cxnId="{760092EC-03A1-F64A-81A7-A77BAD3A05F1}">
      <dgm:prSet/>
      <dgm:spPr/>
      <dgm:t>
        <a:bodyPr/>
        <a:lstStyle/>
        <a:p>
          <a:endParaRPr lang="en-US"/>
        </a:p>
      </dgm:t>
    </dgm:pt>
    <dgm:pt modelId="{7C8E74E9-A80F-6E40-89A6-FB1A619CC4A0}" type="pres">
      <dgm:prSet presAssocID="{248E46C3-9410-5C4F-906C-7B6F5A00BEA5}" presName="Name0" presStyleCnt="0">
        <dgm:presLayoutVars>
          <dgm:chMax val="7"/>
          <dgm:chPref val="7"/>
          <dgm:dir/>
        </dgm:presLayoutVars>
      </dgm:prSet>
      <dgm:spPr/>
      <dgm:t>
        <a:bodyPr/>
        <a:lstStyle/>
        <a:p>
          <a:endParaRPr lang="en-US"/>
        </a:p>
      </dgm:t>
    </dgm:pt>
    <dgm:pt modelId="{EDB5FA63-6488-7B4C-82D7-42FAF28320BF}" type="pres">
      <dgm:prSet presAssocID="{248E46C3-9410-5C4F-906C-7B6F5A00BEA5}" presName="Name1" presStyleCnt="0"/>
      <dgm:spPr/>
      <dgm:t>
        <a:bodyPr/>
        <a:lstStyle/>
        <a:p>
          <a:endParaRPr lang="en-US"/>
        </a:p>
      </dgm:t>
    </dgm:pt>
    <dgm:pt modelId="{FB8AB6F2-D4CD-4749-84D4-75FEA2B9482D}" type="pres">
      <dgm:prSet presAssocID="{248E46C3-9410-5C4F-906C-7B6F5A00BEA5}" presName="cycle" presStyleCnt="0"/>
      <dgm:spPr/>
      <dgm:t>
        <a:bodyPr/>
        <a:lstStyle/>
        <a:p>
          <a:endParaRPr lang="en-US"/>
        </a:p>
      </dgm:t>
    </dgm:pt>
    <dgm:pt modelId="{C2A5A148-8DD9-6E4F-A74A-105AA26D3BDF}" type="pres">
      <dgm:prSet presAssocID="{248E46C3-9410-5C4F-906C-7B6F5A00BEA5}" presName="srcNode" presStyleLbl="node1" presStyleIdx="0" presStyleCnt="6"/>
      <dgm:spPr/>
      <dgm:t>
        <a:bodyPr/>
        <a:lstStyle/>
        <a:p>
          <a:endParaRPr lang="en-US"/>
        </a:p>
      </dgm:t>
    </dgm:pt>
    <dgm:pt modelId="{357B4D70-A4CD-8044-84ED-B85B09175148}" type="pres">
      <dgm:prSet presAssocID="{248E46C3-9410-5C4F-906C-7B6F5A00BEA5}" presName="conn" presStyleLbl="parChTrans1D2" presStyleIdx="0" presStyleCnt="1"/>
      <dgm:spPr/>
      <dgm:t>
        <a:bodyPr/>
        <a:lstStyle/>
        <a:p>
          <a:endParaRPr lang="en-US"/>
        </a:p>
      </dgm:t>
    </dgm:pt>
    <dgm:pt modelId="{3C132E05-876B-684D-A56A-331ED4E09F1D}" type="pres">
      <dgm:prSet presAssocID="{248E46C3-9410-5C4F-906C-7B6F5A00BEA5}" presName="extraNode" presStyleLbl="node1" presStyleIdx="0" presStyleCnt="6"/>
      <dgm:spPr/>
      <dgm:t>
        <a:bodyPr/>
        <a:lstStyle/>
        <a:p>
          <a:endParaRPr lang="en-US"/>
        </a:p>
      </dgm:t>
    </dgm:pt>
    <dgm:pt modelId="{317AE16A-9F3D-9640-A65B-4CD29DC0E2D7}" type="pres">
      <dgm:prSet presAssocID="{248E46C3-9410-5C4F-906C-7B6F5A00BEA5}" presName="dstNode" presStyleLbl="node1" presStyleIdx="0" presStyleCnt="6"/>
      <dgm:spPr/>
      <dgm:t>
        <a:bodyPr/>
        <a:lstStyle/>
        <a:p>
          <a:endParaRPr lang="en-US"/>
        </a:p>
      </dgm:t>
    </dgm:pt>
    <dgm:pt modelId="{C5AEA1DC-4354-944D-898C-8CC9D764FBCE}" type="pres">
      <dgm:prSet presAssocID="{7C9B1C63-DAC6-7B4B-BEDE-0FD1CFF7E047}" presName="text_1" presStyleLbl="node1" presStyleIdx="0" presStyleCnt="6">
        <dgm:presLayoutVars>
          <dgm:bulletEnabled val="1"/>
        </dgm:presLayoutVars>
      </dgm:prSet>
      <dgm:spPr/>
      <dgm:t>
        <a:bodyPr/>
        <a:lstStyle/>
        <a:p>
          <a:endParaRPr lang="en-US"/>
        </a:p>
      </dgm:t>
    </dgm:pt>
    <dgm:pt modelId="{2D95B385-9AC9-4243-8E72-3B665DD84978}" type="pres">
      <dgm:prSet presAssocID="{7C9B1C63-DAC6-7B4B-BEDE-0FD1CFF7E047}" presName="accent_1" presStyleCnt="0"/>
      <dgm:spPr/>
      <dgm:t>
        <a:bodyPr/>
        <a:lstStyle/>
        <a:p>
          <a:endParaRPr lang="en-US"/>
        </a:p>
      </dgm:t>
    </dgm:pt>
    <dgm:pt modelId="{BAFD9379-19B5-D34D-B1CB-4C8325B8D5A0}" type="pres">
      <dgm:prSet presAssocID="{7C9B1C63-DAC6-7B4B-BEDE-0FD1CFF7E047}" presName="accentRepeatNode" presStyleLbl="solidFgAcc1" presStyleIdx="0" presStyleCnt="6"/>
      <dgm:spPr/>
      <dgm:t>
        <a:bodyPr/>
        <a:lstStyle/>
        <a:p>
          <a:endParaRPr lang="en-US"/>
        </a:p>
      </dgm:t>
    </dgm:pt>
    <dgm:pt modelId="{E6D95783-C906-C74B-AA6A-1D35B47C3214}" type="pres">
      <dgm:prSet presAssocID="{2E0F766E-2926-0B43-83CE-782381735A51}" presName="text_2" presStyleLbl="node1" presStyleIdx="1" presStyleCnt="6">
        <dgm:presLayoutVars>
          <dgm:bulletEnabled val="1"/>
        </dgm:presLayoutVars>
      </dgm:prSet>
      <dgm:spPr/>
      <dgm:t>
        <a:bodyPr/>
        <a:lstStyle/>
        <a:p>
          <a:endParaRPr lang="en-US"/>
        </a:p>
      </dgm:t>
    </dgm:pt>
    <dgm:pt modelId="{D9265977-93BE-3646-AE11-ECAE72ACE436}" type="pres">
      <dgm:prSet presAssocID="{2E0F766E-2926-0B43-83CE-782381735A51}" presName="accent_2" presStyleCnt="0"/>
      <dgm:spPr/>
    </dgm:pt>
    <dgm:pt modelId="{541C16FF-3874-CA44-A21B-D64D4AFB8945}" type="pres">
      <dgm:prSet presAssocID="{2E0F766E-2926-0B43-83CE-782381735A51}" presName="accentRepeatNode" presStyleLbl="solidFgAcc1" presStyleIdx="1" presStyleCnt="6"/>
      <dgm:spPr/>
    </dgm:pt>
    <dgm:pt modelId="{FAAC916D-4744-6248-81BB-D1A72229322B}" type="pres">
      <dgm:prSet presAssocID="{75A7A9B4-7E0F-0443-BB68-4D9688C183F2}" presName="text_3" presStyleLbl="node1" presStyleIdx="2" presStyleCnt="6">
        <dgm:presLayoutVars>
          <dgm:bulletEnabled val="1"/>
        </dgm:presLayoutVars>
      </dgm:prSet>
      <dgm:spPr/>
      <dgm:t>
        <a:bodyPr/>
        <a:lstStyle/>
        <a:p>
          <a:endParaRPr lang="en-US"/>
        </a:p>
      </dgm:t>
    </dgm:pt>
    <dgm:pt modelId="{509228C3-2772-744F-A020-C3A43F80DBDC}" type="pres">
      <dgm:prSet presAssocID="{75A7A9B4-7E0F-0443-BB68-4D9688C183F2}" presName="accent_3" presStyleCnt="0"/>
      <dgm:spPr/>
    </dgm:pt>
    <dgm:pt modelId="{533BDCF3-5959-CA44-8A27-BBF899C7AFAE}" type="pres">
      <dgm:prSet presAssocID="{75A7A9B4-7E0F-0443-BB68-4D9688C183F2}" presName="accentRepeatNode" presStyleLbl="solidFgAcc1" presStyleIdx="2" presStyleCnt="6"/>
      <dgm:spPr/>
    </dgm:pt>
    <dgm:pt modelId="{FC401568-E01A-BC49-BF17-020DEC936A15}" type="pres">
      <dgm:prSet presAssocID="{BFDBB72B-A6A3-044F-8136-AED415B28EA6}" presName="text_4" presStyleLbl="node1" presStyleIdx="3" presStyleCnt="6">
        <dgm:presLayoutVars>
          <dgm:bulletEnabled val="1"/>
        </dgm:presLayoutVars>
      </dgm:prSet>
      <dgm:spPr/>
      <dgm:t>
        <a:bodyPr/>
        <a:lstStyle/>
        <a:p>
          <a:endParaRPr lang="en-US"/>
        </a:p>
      </dgm:t>
    </dgm:pt>
    <dgm:pt modelId="{2F140FE8-49F4-D74F-80A3-65780B753D5F}" type="pres">
      <dgm:prSet presAssocID="{BFDBB72B-A6A3-044F-8136-AED415B28EA6}" presName="accent_4" presStyleCnt="0"/>
      <dgm:spPr/>
      <dgm:t>
        <a:bodyPr/>
        <a:lstStyle/>
        <a:p>
          <a:endParaRPr lang="en-US"/>
        </a:p>
      </dgm:t>
    </dgm:pt>
    <dgm:pt modelId="{8463BE77-D0E9-9541-96A9-27448F3B74B2}" type="pres">
      <dgm:prSet presAssocID="{BFDBB72B-A6A3-044F-8136-AED415B28EA6}" presName="accentRepeatNode" presStyleLbl="solidFgAcc1" presStyleIdx="3" presStyleCnt="6"/>
      <dgm:spPr/>
      <dgm:t>
        <a:bodyPr/>
        <a:lstStyle/>
        <a:p>
          <a:endParaRPr lang="en-US"/>
        </a:p>
      </dgm:t>
    </dgm:pt>
    <dgm:pt modelId="{A3D87CAB-EB7E-D74D-AE2B-B345BFC6B4C3}" type="pres">
      <dgm:prSet presAssocID="{EA8B8B45-BB76-0948-8558-72BF7D0D19C1}" presName="text_5" presStyleLbl="node1" presStyleIdx="4" presStyleCnt="6">
        <dgm:presLayoutVars>
          <dgm:bulletEnabled val="1"/>
        </dgm:presLayoutVars>
      </dgm:prSet>
      <dgm:spPr/>
      <dgm:t>
        <a:bodyPr/>
        <a:lstStyle/>
        <a:p>
          <a:endParaRPr lang="en-US"/>
        </a:p>
      </dgm:t>
    </dgm:pt>
    <dgm:pt modelId="{AD95D64B-1B26-5645-A395-84E69CE1E9A8}" type="pres">
      <dgm:prSet presAssocID="{EA8B8B45-BB76-0948-8558-72BF7D0D19C1}" presName="accent_5" presStyleCnt="0"/>
      <dgm:spPr/>
      <dgm:t>
        <a:bodyPr/>
        <a:lstStyle/>
        <a:p>
          <a:endParaRPr lang="en-US"/>
        </a:p>
      </dgm:t>
    </dgm:pt>
    <dgm:pt modelId="{58598B29-C09C-464D-A9F4-9D907C690090}" type="pres">
      <dgm:prSet presAssocID="{EA8B8B45-BB76-0948-8558-72BF7D0D19C1}" presName="accentRepeatNode" presStyleLbl="solidFgAcc1" presStyleIdx="4" presStyleCnt="6"/>
      <dgm:spPr/>
      <dgm:t>
        <a:bodyPr/>
        <a:lstStyle/>
        <a:p>
          <a:endParaRPr lang="en-US"/>
        </a:p>
      </dgm:t>
    </dgm:pt>
    <dgm:pt modelId="{FD860F59-88FF-5F40-B674-03C08EBDEA03}" type="pres">
      <dgm:prSet presAssocID="{C662A4A1-06B0-B64B-9005-C2EF0B81B5CC}" presName="text_6" presStyleLbl="node1" presStyleIdx="5" presStyleCnt="6">
        <dgm:presLayoutVars>
          <dgm:bulletEnabled val="1"/>
        </dgm:presLayoutVars>
      </dgm:prSet>
      <dgm:spPr/>
      <dgm:t>
        <a:bodyPr/>
        <a:lstStyle/>
        <a:p>
          <a:endParaRPr lang="en-US"/>
        </a:p>
      </dgm:t>
    </dgm:pt>
    <dgm:pt modelId="{21B9F8CF-B4FB-534E-B97D-E004D091175B}" type="pres">
      <dgm:prSet presAssocID="{C662A4A1-06B0-B64B-9005-C2EF0B81B5CC}" presName="accent_6" presStyleCnt="0"/>
      <dgm:spPr/>
      <dgm:t>
        <a:bodyPr/>
        <a:lstStyle/>
        <a:p>
          <a:endParaRPr lang="en-US"/>
        </a:p>
      </dgm:t>
    </dgm:pt>
    <dgm:pt modelId="{E349AD8C-5982-454A-9BC3-EC2C22347339}" type="pres">
      <dgm:prSet presAssocID="{C662A4A1-06B0-B64B-9005-C2EF0B81B5CC}" presName="accentRepeatNode" presStyleLbl="solidFgAcc1" presStyleIdx="5" presStyleCnt="6"/>
      <dgm:spPr/>
      <dgm:t>
        <a:bodyPr/>
        <a:lstStyle/>
        <a:p>
          <a:endParaRPr lang="en-US"/>
        </a:p>
      </dgm:t>
    </dgm:pt>
  </dgm:ptLst>
  <dgm:cxnLst>
    <dgm:cxn modelId="{5729F9E6-AF37-4641-ADBC-0B5DBB90F4D2}" srcId="{248E46C3-9410-5C4F-906C-7B6F5A00BEA5}" destId="{75A7A9B4-7E0F-0443-BB68-4D9688C183F2}" srcOrd="2" destOrd="0" parTransId="{3DDD51B6-D79D-8A4A-8E9F-E4F7F80C1D4E}" sibTransId="{4A220BA5-E2B3-8B47-BF2B-83C170825D4E}"/>
    <dgm:cxn modelId="{778FA125-F318-7440-BCE0-6BA97BA3E783}" srcId="{248E46C3-9410-5C4F-906C-7B6F5A00BEA5}" destId="{BFDBB72B-A6A3-044F-8136-AED415B28EA6}" srcOrd="3" destOrd="0" parTransId="{806545A0-B4C0-AF48-A015-B878C0CC97B0}" sibTransId="{85003CB8-AB92-8343-AE67-741D7F276113}"/>
    <dgm:cxn modelId="{68134475-1CA8-714A-B6ED-9B3F07090B87}" type="presOf" srcId="{C662A4A1-06B0-B64B-9005-C2EF0B81B5CC}" destId="{FD860F59-88FF-5F40-B674-03C08EBDEA03}" srcOrd="0" destOrd="0" presId="urn:microsoft.com/office/officeart/2008/layout/VerticalCurvedList"/>
    <dgm:cxn modelId="{86F02036-D3F0-B14F-8234-9569D063A7DF}" type="presOf" srcId="{75A7A9B4-7E0F-0443-BB68-4D9688C183F2}" destId="{FAAC916D-4744-6248-81BB-D1A72229322B}" srcOrd="0" destOrd="0" presId="urn:microsoft.com/office/officeart/2008/layout/VerticalCurvedList"/>
    <dgm:cxn modelId="{C31EB75E-C905-6A4F-AA8E-B529B4BCCE54}" type="presOf" srcId="{248E46C3-9410-5C4F-906C-7B6F5A00BEA5}" destId="{7C8E74E9-A80F-6E40-89A6-FB1A619CC4A0}" srcOrd="0" destOrd="0" presId="urn:microsoft.com/office/officeart/2008/layout/VerticalCurvedList"/>
    <dgm:cxn modelId="{E95DBA8F-9160-4240-A11B-05243634B12E}" type="presOf" srcId="{7C9B1C63-DAC6-7B4B-BEDE-0FD1CFF7E047}" destId="{C5AEA1DC-4354-944D-898C-8CC9D764FBCE}" srcOrd="0" destOrd="0" presId="urn:microsoft.com/office/officeart/2008/layout/VerticalCurvedList"/>
    <dgm:cxn modelId="{454D36D2-80D0-7D46-B48D-378A8EB6865C}" type="presOf" srcId="{6777B78F-1AFE-0947-839C-ABAF3899426B}" destId="{357B4D70-A4CD-8044-84ED-B85B09175148}" srcOrd="0" destOrd="0" presId="urn:microsoft.com/office/officeart/2008/layout/VerticalCurvedList"/>
    <dgm:cxn modelId="{53911E51-F3B2-F44A-8578-D11E56AD3294}" type="presOf" srcId="{BFDBB72B-A6A3-044F-8136-AED415B28EA6}" destId="{FC401568-E01A-BC49-BF17-020DEC936A15}" srcOrd="0" destOrd="0" presId="urn:microsoft.com/office/officeart/2008/layout/VerticalCurvedList"/>
    <dgm:cxn modelId="{E4BC2C23-991B-174E-856A-4F212A5B261A}" srcId="{248E46C3-9410-5C4F-906C-7B6F5A00BEA5}" destId="{C662A4A1-06B0-B64B-9005-C2EF0B81B5CC}" srcOrd="5" destOrd="0" parTransId="{D56C1F79-D90C-6C4A-B9DF-21DBAECEAAD0}" sibTransId="{45A52E95-A464-024C-B3D1-6B1C10455BC3}"/>
    <dgm:cxn modelId="{760092EC-03A1-F64A-81A7-A77BAD3A05F1}" srcId="{248E46C3-9410-5C4F-906C-7B6F5A00BEA5}" destId="{2E0F766E-2926-0B43-83CE-782381735A51}" srcOrd="1" destOrd="0" parTransId="{29816E75-0E2E-D04C-B501-EC37A6FBEC84}" sibTransId="{235C45C8-EA4E-864A-ABFA-AD472D863F43}"/>
    <dgm:cxn modelId="{CAD9D910-65F1-4F44-82A7-C3904AC3B940}" srcId="{248E46C3-9410-5C4F-906C-7B6F5A00BEA5}" destId="{7C9B1C63-DAC6-7B4B-BEDE-0FD1CFF7E047}" srcOrd="0" destOrd="0" parTransId="{CFF93CD4-DDB7-F149-9E96-50FE64C97813}" sibTransId="{6777B78F-1AFE-0947-839C-ABAF3899426B}"/>
    <dgm:cxn modelId="{EF42E92E-FCD4-3E41-B545-52D3E091B3A4}" type="presOf" srcId="{2E0F766E-2926-0B43-83CE-782381735A51}" destId="{E6D95783-C906-C74B-AA6A-1D35B47C3214}" srcOrd="0" destOrd="0" presId="urn:microsoft.com/office/officeart/2008/layout/VerticalCurvedList"/>
    <dgm:cxn modelId="{BCDB6BAB-8FDF-E14D-A9AC-089E86FC809D}" srcId="{248E46C3-9410-5C4F-906C-7B6F5A00BEA5}" destId="{EA8B8B45-BB76-0948-8558-72BF7D0D19C1}" srcOrd="4" destOrd="0" parTransId="{86200E42-6EE8-4D4D-A2E7-181B1062E260}" sibTransId="{89E62D1A-5278-CF45-8EEB-E53C638D7D78}"/>
    <dgm:cxn modelId="{FF6C65EB-0001-6B41-8D73-A05E58299862}" type="presOf" srcId="{EA8B8B45-BB76-0948-8558-72BF7D0D19C1}" destId="{A3D87CAB-EB7E-D74D-AE2B-B345BFC6B4C3}" srcOrd="0" destOrd="0" presId="urn:microsoft.com/office/officeart/2008/layout/VerticalCurvedList"/>
    <dgm:cxn modelId="{B42A09A5-3936-4142-BC5A-28FCD83C88BB}" type="presParOf" srcId="{7C8E74E9-A80F-6E40-89A6-FB1A619CC4A0}" destId="{EDB5FA63-6488-7B4C-82D7-42FAF28320BF}" srcOrd="0" destOrd="0" presId="urn:microsoft.com/office/officeart/2008/layout/VerticalCurvedList"/>
    <dgm:cxn modelId="{3E11DAD9-D93F-FB4D-9859-4D9E9C6F740E}" type="presParOf" srcId="{EDB5FA63-6488-7B4C-82D7-42FAF28320BF}" destId="{FB8AB6F2-D4CD-4749-84D4-75FEA2B9482D}" srcOrd="0" destOrd="0" presId="urn:microsoft.com/office/officeart/2008/layout/VerticalCurvedList"/>
    <dgm:cxn modelId="{9CE1263A-4966-F849-92A3-519E68AA5ED5}" type="presParOf" srcId="{FB8AB6F2-D4CD-4749-84D4-75FEA2B9482D}" destId="{C2A5A148-8DD9-6E4F-A74A-105AA26D3BDF}" srcOrd="0" destOrd="0" presId="urn:microsoft.com/office/officeart/2008/layout/VerticalCurvedList"/>
    <dgm:cxn modelId="{0DB5ECAC-D021-5242-B057-A8BC044CA680}" type="presParOf" srcId="{FB8AB6F2-D4CD-4749-84D4-75FEA2B9482D}" destId="{357B4D70-A4CD-8044-84ED-B85B09175148}" srcOrd="1" destOrd="0" presId="urn:microsoft.com/office/officeart/2008/layout/VerticalCurvedList"/>
    <dgm:cxn modelId="{C5E3D957-4528-3A42-889E-9EF467079196}" type="presParOf" srcId="{FB8AB6F2-D4CD-4749-84D4-75FEA2B9482D}" destId="{3C132E05-876B-684D-A56A-331ED4E09F1D}" srcOrd="2" destOrd="0" presId="urn:microsoft.com/office/officeart/2008/layout/VerticalCurvedList"/>
    <dgm:cxn modelId="{DA0F1A33-D6BA-DA47-9644-ABDB232F45A3}" type="presParOf" srcId="{FB8AB6F2-D4CD-4749-84D4-75FEA2B9482D}" destId="{317AE16A-9F3D-9640-A65B-4CD29DC0E2D7}" srcOrd="3" destOrd="0" presId="urn:microsoft.com/office/officeart/2008/layout/VerticalCurvedList"/>
    <dgm:cxn modelId="{781C1C91-78A1-7548-BBA5-23CF0663F645}" type="presParOf" srcId="{EDB5FA63-6488-7B4C-82D7-42FAF28320BF}" destId="{C5AEA1DC-4354-944D-898C-8CC9D764FBCE}" srcOrd="1" destOrd="0" presId="urn:microsoft.com/office/officeart/2008/layout/VerticalCurvedList"/>
    <dgm:cxn modelId="{712B253F-4091-9D4B-80F9-9D1D3B786020}" type="presParOf" srcId="{EDB5FA63-6488-7B4C-82D7-42FAF28320BF}" destId="{2D95B385-9AC9-4243-8E72-3B665DD84978}" srcOrd="2" destOrd="0" presId="urn:microsoft.com/office/officeart/2008/layout/VerticalCurvedList"/>
    <dgm:cxn modelId="{57B478E5-C4CF-A544-B60D-72E5F958EEB3}" type="presParOf" srcId="{2D95B385-9AC9-4243-8E72-3B665DD84978}" destId="{BAFD9379-19B5-D34D-B1CB-4C8325B8D5A0}" srcOrd="0" destOrd="0" presId="urn:microsoft.com/office/officeart/2008/layout/VerticalCurvedList"/>
    <dgm:cxn modelId="{0B911F9F-0F0A-614C-8482-C1BA15F4E1DC}" type="presParOf" srcId="{EDB5FA63-6488-7B4C-82D7-42FAF28320BF}" destId="{E6D95783-C906-C74B-AA6A-1D35B47C3214}" srcOrd="3" destOrd="0" presId="urn:microsoft.com/office/officeart/2008/layout/VerticalCurvedList"/>
    <dgm:cxn modelId="{37DA289F-B469-814D-A657-968A04C99A12}" type="presParOf" srcId="{EDB5FA63-6488-7B4C-82D7-42FAF28320BF}" destId="{D9265977-93BE-3646-AE11-ECAE72ACE436}" srcOrd="4" destOrd="0" presId="urn:microsoft.com/office/officeart/2008/layout/VerticalCurvedList"/>
    <dgm:cxn modelId="{C18E7598-CC71-7C43-BB97-F14E7670D0DC}" type="presParOf" srcId="{D9265977-93BE-3646-AE11-ECAE72ACE436}" destId="{541C16FF-3874-CA44-A21B-D64D4AFB8945}" srcOrd="0" destOrd="0" presId="urn:microsoft.com/office/officeart/2008/layout/VerticalCurvedList"/>
    <dgm:cxn modelId="{D7DBC1F2-2D0C-1B4C-9458-B859D057D96A}" type="presParOf" srcId="{EDB5FA63-6488-7B4C-82D7-42FAF28320BF}" destId="{FAAC916D-4744-6248-81BB-D1A72229322B}" srcOrd="5" destOrd="0" presId="urn:microsoft.com/office/officeart/2008/layout/VerticalCurvedList"/>
    <dgm:cxn modelId="{E1D8554E-1D7D-0445-B43C-5D119F32FDFA}" type="presParOf" srcId="{EDB5FA63-6488-7B4C-82D7-42FAF28320BF}" destId="{509228C3-2772-744F-A020-C3A43F80DBDC}" srcOrd="6" destOrd="0" presId="urn:microsoft.com/office/officeart/2008/layout/VerticalCurvedList"/>
    <dgm:cxn modelId="{C0CB78EC-E75F-D441-BCF3-AA01A2B42BDB}" type="presParOf" srcId="{509228C3-2772-744F-A020-C3A43F80DBDC}" destId="{533BDCF3-5959-CA44-8A27-BBF899C7AFAE}" srcOrd="0" destOrd="0" presId="urn:microsoft.com/office/officeart/2008/layout/VerticalCurvedList"/>
    <dgm:cxn modelId="{C565FD17-A69F-2745-BE0B-55A590E7130E}" type="presParOf" srcId="{EDB5FA63-6488-7B4C-82D7-42FAF28320BF}" destId="{FC401568-E01A-BC49-BF17-020DEC936A15}" srcOrd="7" destOrd="0" presId="urn:microsoft.com/office/officeart/2008/layout/VerticalCurvedList"/>
    <dgm:cxn modelId="{23BE03A1-9C88-4349-B77E-83B3E3345F14}" type="presParOf" srcId="{EDB5FA63-6488-7B4C-82D7-42FAF28320BF}" destId="{2F140FE8-49F4-D74F-80A3-65780B753D5F}" srcOrd="8" destOrd="0" presId="urn:microsoft.com/office/officeart/2008/layout/VerticalCurvedList"/>
    <dgm:cxn modelId="{8A4D6BC4-6920-FB40-8378-3830E63E49FD}" type="presParOf" srcId="{2F140FE8-49F4-D74F-80A3-65780B753D5F}" destId="{8463BE77-D0E9-9541-96A9-27448F3B74B2}" srcOrd="0" destOrd="0" presId="urn:microsoft.com/office/officeart/2008/layout/VerticalCurvedList"/>
    <dgm:cxn modelId="{12AE14EE-88A0-564A-99F7-318ECB01D294}" type="presParOf" srcId="{EDB5FA63-6488-7B4C-82D7-42FAF28320BF}" destId="{A3D87CAB-EB7E-D74D-AE2B-B345BFC6B4C3}" srcOrd="9" destOrd="0" presId="urn:microsoft.com/office/officeart/2008/layout/VerticalCurvedList"/>
    <dgm:cxn modelId="{382DB08A-6F55-E64D-80D4-B9E44AD0FEF0}" type="presParOf" srcId="{EDB5FA63-6488-7B4C-82D7-42FAF28320BF}" destId="{AD95D64B-1B26-5645-A395-84E69CE1E9A8}" srcOrd="10" destOrd="0" presId="urn:microsoft.com/office/officeart/2008/layout/VerticalCurvedList"/>
    <dgm:cxn modelId="{268515E9-DA7E-B84F-8EDF-BF7596FC0A56}" type="presParOf" srcId="{AD95D64B-1B26-5645-A395-84E69CE1E9A8}" destId="{58598B29-C09C-464D-A9F4-9D907C690090}" srcOrd="0" destOrd="0" presId="urn:microsoft.com/office/officeart/2008/layout/VerticalCurvedList"/>
    <dgm:cxn modelId="{6B160D45-85DC-9541-973E-0F9236C9F7C6}" type="presParOf" srcId="{EDB5FA63-6488-7B4C-82D7-42FAF28320BF}" destId="{FD860F59-88FF-5F40-B674-03C08EBDEA03}" srcOrd="11" destOrd="0" presId="urn:microsoft.com/office/officeart/2008/layout/VerticalCurvedList"/>
    <dgm:cxn modelId="{3A3259C1-DEED-8C43-A821-D86D63E70CE2}" type="presParOf" srcId="{EDB5FA63-6488-7B4C-82D7-42FAF28320BF}" destId="{21B9F8CF-B4FB-534E-B97D-E004D091175B}" srcOrd="12" destOrd="0" presId="urn:microsoft.com/office/officeart/2008/layout/VerticalCurvedList"/>
    <dgm:cxn modelId="{F23FB9AB-4844-AC4B-BC0D-F61EE6F11D72}" type="presParOf" srcId="{21B9F8CF-B4FB-534E-B97D-E004D091175B}" destId="{E349AD8C-5982-454A-9BC3-EC2C22347339}"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248E46C3-9410-5C4F-906C-7B6F5A00BEA5}" type="doc">
      <dgm:prSet loTypeId="urn:microsoft.com/office/officeart/2008/layout/VerticalCurvedList" loCatId="relationship" qsTypeId="urn:microsoft.com/office/officeart/2005/8/quickstyle/simple4" qsCatId="simple" csTypeId="urn:microsoft.com/office/officeart/2005/8/colors/colorful5" csCatId="colorful" phldr="1"/>
      <dgm:spPr/>
      <dgm:t>
        <a:bodyPr/>
        <a:lstStyle/>
        <a:p>
          <a:endParaRPr lang="en-US"/>
        </a:p>
      </dgm:t>
    </dgm:pt>
    <dgm:pt modelId="{EA8B8B45-BB76-0948-8558-72BF7D0D19C1}">
      <dgm:prSet custT="1"/>
      <dgm:spPr/>
      <dgm:t>
        <a:bodyPr/>
        <a:lstStyle/>
        <a:p>
          <a:pPr rtl="0"/>
          <a:r>
            <a:rPr lang="en-US" sz="1600" b="1" i="1" spc="-23" dirty="0" smtClean="0">
              <a:latin typeface="+mn-lt"/>
              <a:ea typeface="MS PGothic" panose="020B0600070205080204" pitchFamily="34" charset="-128"/>
              <a:cs typeface="MS PGothic" charset="0"/>
            </a:rPr>
            <a:t>Based</a:t>
          </a:r>
          <a:r>
            <a:rPr lang="en-US" sz="1600" b="1" i="1" spc="-23" baseline="0" dirty="0" smtClean="0">
              <a:latin typeface="+mn-lt"/>
              <a:ea typeface="MS PGothic" panose="020B0600070205080204" pitchFamily="34" charset="-128"/>
              <a:cs typeface="MS PGothic" charset="0"/>
            </a:rPr>
            <a:t> on </a:t>
          </a:r>
          <a:r>
            <a:rPr lang="en-US" sz="1600" b="1" i="1" dirty="0" smtClean="0">
              <a:latin typeface="+mn-lt"/>
            </a:rPr>
            <a:t>Cloud Auditing Data Federation (CADF) standards</a:t>
          </a:r>
          <a:endParaRPr lang="en-US" sz="1600" b="1" i="1" dirty="0">
            <a:latin typeface="+mn-lt"/>
          </a:endParaRPr>
        </a:p>
      </dgm:t>
    </dgm:pt>
    <dgm:pt modelId="{89E62D1A-5278-CF45-8EEB-E53C638D7D78}" type="sibTrans" cxnId="{BCDB6BAB-8FDF-E14D-A9AC-089E86FC809D}">
      <dgm:prSet/>
      <dgm:spPr/>
      <dgm:t>
        <a:bodyPr/>
        <a:lstStyle/>
        <a:p>
          <a:endParaRPr lang="en-US" sz="1600" b="1" i="1">
            <a:latin typeface="+mn-lt"/>
          </a:endParaRPr>
        </a:p>
      </dgm:t>
    </dgm:pt>
    <dgm:pt modelId="{86200E42-6EE8-4D4D-A2E7-181B1062E260}" type="parTrans" cxnId="{BCDB6BAB-8FDF-E14D-A9AC-089E86FC809D}">
      <dgm:prSet/>
      <dgm:spPr/>
      <dgm:t>
        <a:bodyPr/>
        <a:lstStyle/>
        <a:p>
          <a:endParaRPr lang="en-US" sz="1600" b="1" i="1">
            <a:latin typeface="+mn-lt"/>
          </a:endParaRPr>
        </a:p>
      </dgm:t>
    </dgm:pt>
    <dgm:pt modelId="{A05BD0DB-67FC-604C-8D3F-6FC519BC7C89}">
      <dgm:prSet custT="1"/>
      <dgm:spPr/>
      <dgm:t>
        <a:bodyPr/>
        <a:lstStyle/>
        <a:p>
          <a:pPr rtl="0"/>
          <a:r>
            <a:rPr lang="en-US" sz="1600" b="1" i="1" dirty="0" smtClean="0">
              <a:latin typeface="+mn-lt"/>
            </a:rPr>
            <a:t>Capture,</a:t>
          </a:r>
          <a:r>
            <a:rPr lang="en-US" sz="1600" b="1" i="1" baseline="0" dirty="0" smtClean="0">
              <a:latin typeface="+mn-lt"/>
            </a:rPr>
            <a:t> Store, View, Search and Monitor all API activity in a single place</a:t>
          </a:r>
          <a:endParaRPr lang="en-US" sz="1600" b="1" i="1" dirty="0">
            <a:latin typeface="+mn-lt"/>
          </a:endParaRPr>
        </a:p>
      </dgm:t>
    </dgm:pt>
    <dgm:pt modelId="{7ABA781B-7C42-BB4A-B439-FCF723C462D1}" type="sibTrans" cxnId="{A4234FA9-00D5-B54D-A8B7-35EF2646C48E}">
      <dgm:prSet/>
      <dgm:spPr/>
      <dgm:t>
        <a:bodyPr/>
        <a:lstStyle/>
        <a:p>
          <a:endParaRPr lang="en-US" sz="1600" b="1" i="1">
            <a:latin typeface="+mn-lt"/>
          </a:endParaRPr>
        </a:p>
      </dgm:t>
    </dgm:pt>
    <dgm:pt modelId="{0173D62A-5BD5-E843-AFD9-19B193F5D50B}" type="parTrans" cxnId="{A4234FA9-00D5-B54D-A8B7-35EF2646C48E}">
      <dgm:prSet/>
      <dgm:spPr/>
      <dgm:t>
        <a:bodyPr/>
        <a:lstStyle/>
        <a:p>
          <a:endParaRPr lang="en-US" sz="1600" b="1" i="1">
            <a:latin typeface="+mn-lt"/>
          </a:endParaRPr>
        </a:p>
      </dgm:t>
    </dgm:pt>
    <dgm:pt modelId="{7C9B1C63-DAC6-7B4B-BEDE-0FD1CFF7E047}">
      <dgm:prSet custT="1"/>
      <dgm:spPr/>
      <dgm:t>
        <a:bodyPr/>
        <a:lstStyle/>
        <a:p>
          <a:pPr rtl="0"/>
          <a:r>
            <a:rPr lang="en-US" sz="1600" b="1" i="1" spc="-23" dirty="0" smtClean="0">
              <a:latin typeface="+mn-lt"/>
              <a:ea typeface="MS PGothic" panose="020B0600070205080204" pitchFamily="34" charset="-128"/>
              <a:cs typeface="MS PGothic" charset="0"/>
            </a:rPr>
            <a:t>Review the trail of your cloud activities</a:t>
          </a:r>
          <a:endParaRPr lang="en-US" sz="1600" b="1" i="1" dirty="0">
            <a:latin typeface="+mn-lt"/>
          </a:endParaRPr>
        </a:p>
      </dgm:t>
    </dgm:pt>
    <dgm:pt modelId="{6777B78F-1AFE-0947-839C-ABAF3899426B}" type="sibTrans" cxnId="{CAD9D910-65F1-4F44-82A7-C3904AC3B940}">
      <dgm:prSet/>
      <dgm:spPr/>
      <dgm:t>
        <a:bodyPr/>
        <a:lstStyle/>
        <a:p>
          <a:endParaRPr lang="en-US" sz="1600" b="1" i="1">
            <a:latin typeface="+mn-lt"/>
          </a:endParaRPr>
        </a:p>
      </dgm:t>
    </dgm:pt>
    <dgm:pt modelId="{CFF93CD4-DDB7-F149-9E96-50FE64C97813}" type="parTrans" cxnId="{CAD9D910-65F1-4F44-82A7-C3904AC3B940}">
      <dgm:prSet/>
      <dgm:spPr/>
      <dgm:t>
        <a:bodyPr/>
        <a:lstStyle/>
        <a:p>
          <a:endParaRPr lang="en-US" sz="1600" b="1" i="1">
            <a:latin typeface="+mn-lt"/>
          </a:endParaRPr>
        </a:p>
      </dgm:t>
    </dgm:pt>
    <dgm:pt modelId="{C662A4A1-06B0-B64B-9005-C2EF0B81B5CC}">
      <dgm:prSet custT="1"/>
      <dgm:spPr/>
      <dgm:t>
        <a:bodyPr/>
        <a:lstStyle/>
        <a:p>
          <a:pPr rtl="0"/>
          <a:r>
            <a:rPr lang="en-US" altLang="en-US" sz="1600" b="1" i="1" dirty="0" smtClean="0">
              <a:latin typeface="+mn-lt"/>
            </a:rPr>
            <a:t>Integrate with Enterprise SIEM or export data and generate</a:t>
          </a:r>
          <a:r>
            <a:rPr lang="en-US" altLang="en-US" sz="1600" b="1" i="1" baseline="0" dirty="0" smtClean="0">
              <a:latin typeface="+mn-lt"/>
            </a:rPr>
            <a:t> an audit trail report</a:t>
          </a:r>
          <a:r>
            <a:rPr lang="en-US" altLang="en-US" sz="1600" b="1" i="1" dirty="0" smtClean="0">
              <a:latin typeface="+mn-lt"/>
            </a:rPr>
            <a:t>  </a:t>
          </a:r>
          <a:endParaRPr lang="en-US" sz="1600" b="1" i="1" dirty="0">
            <a:latin typeface="+mn-lt"/>
          </a:endParaRPr>
        </a:p>
      </dgm:t>
    </dgm:pt>
    <dgm:pt modelId="{45A52E95-A464-024C-B3D1-6B1C10455BC3}" type="sibTrans" cxnId="{E4BC2C23-991B-174E-856A-4F212A5B261A}">
      <dgm:prSet/>
      <dgm:spPr/>
      <dgm:t>
        <a:bodyPr/>
        <a:lstStyle/>
        <a:p>
          <a:endParaRPr lang="en-US" sz="1600" b="1" i="1">
            <a:latin typeface="+mn-lt"/>
          </a:endParaRPr>
        </a:p>
      </dgm:t>
    </dgm:pt>
    <dgm:pt modelId="{D56C1F79-D90C-6C4A-B9DF-21DBAECEAAD0}" type="parTrans" cxnId="{E4BC2C23-991B-174E-856A-4F212A5B261A}">
      <dgm:prSet/>
      <dgm:spPr/>
      <dgm:t>
        <a:bodyPr/>
        <a:lstStyle/>
        <a:p>
          <a:endParaRPr lang="en-US" sz="1600" b="1" i="1">
            <a:latin typeface="+mn-lt"/>
          </a:endParaRPr>
        </a:p>
      </dgm:t>
    </dgm:pt>
    <dgm:pt modelId="{97C439BB-5730-5943-91B3-6F7F7085310C}">
      <dgm:prSet custT="1"/>
      <dgm:spPr/>
      <dgm:t>
        <a:bodyPr/>
        <a:lstStyle/>
        <a:p>
          <a:pPr rtl="0"/>
          <a:r>
            <a:rPr lang="en-US" sz="1600" b="1" i="1" dirty="0" smtClean="0">
              <a:latin typeface="+mn-lt"/>
              <a:cs typeface="Arial" panose="020B0604020202020204" pitchFamily="34" charset="0"/>
            </a:rPr>
            <a:t>Configure the level of detail captured for </a:t>
          </a:r>
          <a:r>
            <a:rPr lang="en-US" sz="1600" b="1" i="1" baseline="0" dirty="0" smtClean="0">
              <a:latin typeface="+mn-lt"/>
              <a:cs typeface="Arial" panose="020B0604020202020204" pitchFamily="34" charset="0"/>
            </a:rPr>
            <a:t>API calls</a:t>
          </a:r>
          <a:endParaRPr lang="en-US" sz="1600" b="1" i="1" dirty="0">
            <a:latin typeface="+mn-lt"/>
          </a:endParaRPr>
        </a:p>
      </dgm:t>
    </dgm:pt>
    <dgm:pt modelId="{346B55A1-AA35-3E4A-8F2A-EE8161157547}" type="parTrans" cxnId="{52744ED8-ADBA-EE4F-81F5-1E54FE55C061}">
      <dgm:prSet/>
      <dgm:spPr/>
      <dgm:t>
        <a:bodyPr/>
        <a:lstStyle/>
        <a:p>
          <a:endParaRPr lang="en-US" sz="1600" b="1" i="1">
            <a:latin typeface="+mn-lt"/>
          </a:endParaRPr>
        </a:p>
      </dgm:t>
    </dgm:pt>
    <dgm:pt modelId="{EA66A36C-35FA-D447-8347-D7E9B8FFDA1C}" type="sibTrans" cxnId="{52744ED8-ADBA-EE4F-81F5-1E54FE55C061}">
      <dgm:prSet/>
      <dgm:spPr/>
      <dgm:t>
        <a:bodyPr/>
        <a:lstStyle/>
        <a:p>
          <a:endParaRPr lang="en-US" sz="1600" b="1" i="1">
            <a:latin typeface="+mn-lt"/>
          </a:endParaRPr>
        </a:p>
      </dgm:t>
    </dgm:pt>
    <dgm:pt modelId="{940CC629-2BD6-C146-A03E-18256B3D06EC}">
      <dgm:prSet custT="1"/>
      <dgm:spPr/>
      <dgm:t>
        <a:bodyPr/>
        <a:lstStyle/>
        <a:p>
          <a:pPr rtl="0"/>
          <a:r>
            <a:rPr lang="en-US" sz="1600" b="1" i="1" dirty="0" smtClean="0">
              <a:latin typeface="+mn-lt"/>
            </a:rPr>
            <a:t>Uses</a:t>
          </a:r>
          <a:r>
            <a:rPr lang="en-US" sz="1600" b="1" i="1" baseline="0" dirty="0" smtClean="0">
              <a:latin typeface="+mn-lt"/>
            </a:rPr>
            <a:t> </a:t>
          </a:r>
          <a:r>
            <a:rPr lang="en-US" sz="1600" b="1" i="1" spc="-23" dirty="0" smtClean="0">
              <a:latin typeface="+mn-lt"/>
              <a:ea typeface="MS PGothic" panose="020B0600070205080204" pitchFamily="34" charset="-128"/>
              <a:cs typeface="MS PGothic" charset="0"/>
            </a:rPr>
            <a:t>open technology viewers to analyze</a:t>
          </a:r>
          <a:r>
            <a:rPr lang="en-US" sz="1600" b="1" i="1" spc="-23" baseline="0" dirty="0" smtClean="0">
              <a:latin typeface="+mn-lt"/>
              <a:ea typeface="MS PGothic" panose="020B0600070205080204" pitchFamily="34" charset="-128"/>
              <a:cs typeface="MS PGothic" charset="0"/>
            </a:rPr>
            <a:t> and interact with data creating dynamic dashboards</a:t>
          </a:r>
          <a:endParaRPr lang="en-US" sz="1600" b="1" i="1" dirty="0">
            <a:latin typeface="+mn-lt"/>
          </a:endParaRPr>
        </a:p>
      </dgm:t>
    </dgm:pt>
    <dgm:pt modelId="{EF36551F-AFD0-C24F-93B7-9723CEEFE390}" type="parTrans" cxnId="{A9116B1B-8376-6A43-B731-28FC92760918}">
      <dgm:prSet/>
      <dgm:spPr/>
      <dgm:t>
        <a:bodyPr/>
        <a:lstStyle/>
        <a:p>
          <a:endParaRPr lang="en-US"/>
        </a:p>
      </dgm:t>
    </dgm:pt>
    <dgm:pt modelId="{97DB1FC7-B896-AC42-8322-334B22AE53FF}" type="sibTrans" cxnId="{A9116B1B-8376-6A43-B731-28FC92760918}">
      <dgm:prSet/>
      <dgm:spPr/>
      <dgm:t>
        <a:bodyPr/>
        <a:lstStyle/>
        <a:p>
          <a:endParaRPr lang="en-US"/>
        </a:p>
      </dgm:t>
    </dgm:pt>
    <dgm:pt modelId="{7C8E74E9-A80F-6E40-89A6-FB1A619CC4A0}" type="pres">
      <dgm:prSet presAssocID="{248E46C3-9410-5C4F-906C-7B6F5A00BEA5}" presName="Name0" presStyleCnt="0">
        <dgm:presLayoutVars>
          <dgm:chMax val="7"/>
          <dgm:chPref val="7"/>
          <dgm:dir/>
        </dgm:presLayoutVars>
      </dgm:prSet>
      <dgm:spPr/>
      <dgm:t>
        <a:bodyPr/>
        <a:lstStyle/>
        <a:p>
          <a:endParaRPr lang="en-US"/>
        </a:p>
      </dgm:t>
    </dgm:pt>
    <dgm:pt modelId="{EDB5FA63-6488-7B4C-82D7-42FAF28320BF}" type="pres">
      <dgm:prSet presAssocID="{248E46C3-9410-5C4F-906C-7B6F5A00BEA5}" presName="Name1" presStyleCnt="0"/>
      <dgm:spPr/>
      <dgm:t>
        <a:bodyPr/>
        <a:lstStyle/>
        <a:p>
          <a:endParaRPr lang="en-US"/>
        </a:p>
      </dgm:t>
    </dgm:pt>
    <dgm:pt modelId="{FB8AB6F2-D4CD-4749-84D4-75FEA2B9482D}" type="pres">
      <dgm:prSet presAssocID="{248E46C3-9410-5C4F-906C-7B6F5A00BEA5}" presName="cycle" presStyleCnt="0"/>
      <dgm:spPr/>
      <dgm:t>
        <a:bodyPr/>
        <a:lstStyle/>
        <a:p>
          <a:endParaRPr lang="en-US"/>
        </a:p>
      </dgm:t>
    </dgm:pt>
    <dgm:pt modelId="{C2A5A148-8DD9-6E4F-A74A-105AA26D3BDF}" type="pres">
      <dgm:prSet presAssocID="{248E46C3-9410-5C4F-906C-7B6F5A00BEA5}" presName="srcNode" presStyleLbl="node1" presStyleIdx="0" presStyleCnt="6"/>
      <dgm:spPr/>
      <dgm:t>
        <a:bodyPr/>
        <a:lstStyle/>
        <a:p>
          <a:endParaRPr lang="en-US"/>
        </a:p>
      </dgm:t>
    </dgm:pt>
    <dgm:pt modelId="{357B4D70-A4CD-8044-84ED-B85B09175148}" type="pres">
      <dgm:prSet presAssocID="{248E46C3-9410-5C4F-906C-7B6F5A00BEA5}" presName="conn" presStyleLbl="parChTrans1D2" presStyleIdx="0" presStyleCnt="1"/>
      <dgm:spPr/>
      <dgm:t>
        <a:bodyPr/>
        <a:lstStyle/>
        <a:p>
          <a:endParaRPr lang="en-US"/>
        </a:p>
      </dgm:t>
    </dgm:pt>
    <dgm:pt modelId="{3C132E05-876B-684D-A56A-331ED4E09F1D}" type="pres">
      <dgm:prSet presAssocID="{248E46C3-9410-5C4F-906C-7B6F5A00BEA5}" presName="extraNode" presStyleLbl="node1" presStyleIdx="0" presStyleCnt="6"/>
      <dgm:spPr/>
      <dgm:t>
        <a:bodyPr/>
        <a:lstStyle/>
        <a:p>
          <a:endParaRPr lang="en-US"/>
        </a:p>
      </dgm:t>
    </dgm:pt>
    <dgm:pt modelId="{317AE16A-9F3D-9640-A65B-4CD29DC0E2D7}" type="pres">
      <dgm:prSet presAssocID="{248E46C3-9410-5C4F-906C-7B6F5A00BEA5}" presName="dstNode" presStyleLbl="node1" presStyleIdx="0" presStyleCnt="6"/>
      <dgm:spPr/>
      <dgm:t>
        <a:bodyPr/>
        <a:lstStyle/>
        <a:p>
          <a:endParaRPr lang="en-US"/>
        </a:p>
      </dgm:t>
    </dgm:pt>
    <dgm:pt modelId="{C5AEA1DC-4354-944D-898C-8CC9D764FBCE}" type="pres">
      <dgm:prSet presAssocID="{7C9B1C63-DAC6-7B4B-BEDE-0FD1CFF7E047}" presName="text_1" presStyleLbl="node1" presStyleIdx="0" presStyleCnt="6">
        <dgm:presLayoutVars>
          <dgm:bulletEnabled val="1"/>
        </dgm:presLayoutVars>
      </dgm:prSet>
      <dgm:spPr/>
      <dgm:t>
        <a:bodyPr/>
        <a:lstStyle/>
        <a:p>
          <a:endParaRPr lang="en-US"/>
        </a:p>
      </dgm:t>
    </dgm:pt>
    <dgm:pt modelId="{2D95B385-9AC9-4243-8E72-3B665DD84978}" type="pres">
      <dgm:prSet presAssocID="{7C9B1C63-DAC6-7B4B-BEDE-0FD1CFF7E047}" presName="accent_1" presStyleCnt="0"/>
      <dgm:spPr/>
      <dgm:t>
        <a:bodyPr/>
        <a:lstStyle/>
        <a:p>
          <a:endParaRPr lang="en-US"/>
        </a:p>
      </dgm:t>
    </dgm:pt>
    <dgm:pt modelId="{BAFD9379-19B5-D34D-B1CB-4C8325B8D5A0}" type="pres">
      <dgm:prSet presAssocID="{7C9B1C63-DAC6-7B4B-BEDE-0FD1CFF7E047}" presName="accentRepeatNode" presStyleLbl="solidFgAcc1" presStyleIdx="0" presStyleCnt="6"/>
      <dgm:spPr/>
      <dgm:t>
        <a:bodyPr/>
        <a:lstStyle/>
        <a:p>
          <a:endParaRPr lang="en-US"/>
        </a:p>
      </dgm:t>
    </dgm:pt>
    <dgm:pt modelId="{04944FB9-A829-9D4C-AF4B-7665CE984211}" type="pres">
      <dgm:prSet presAssocID="{A05BD0DB-67FC-604C-8D3F-6FC519BC7C89}" presName="text_2" presStyleLbl="node1" presStyleIdx="1" presStyleCnt="6">
        <dgm:presLayoutVars>
          <dgm:bulletEnabled val="1"/>
        </dgm:presLayoutVars>
      </dgm:prSet>
      <dgm:spPr/>
      <dgm:t>
        <a:bodyPr/>
        <a:lstStyle/>
        <a:p>
          <a:endParaRPr lang="en-US"/>
        </a:p>
      </dgm:t>
    </dgm:pt>
    <dgm:pt modelId="{1E08D621-E537-E146-A7BC-6D05C8DE6F61}" type="pres">
      <dgm:prSet presAssocID="{A05BD0DB-67FC-604C-8D3F-6FC519BC7C89}" presName="accent_2" presStyleCnt="0"/>
      <dgm:spPr/>
      <dgm:t>
        <a:bodyPr/>
        <a:lstStyle/>
        <a:p>
          <a:endParaRPr lang="en-US"/>
        </a:p>
      </dgm:t>
    </dgm:pt>
    <dgm:pt modelId="{73C6DE0D-9568-A843-BDDF-4F6A05CB25FE}" type="pres">
      <dgm:prSet presAssocID="{A05BD0DB-67FC-604C-8D3F-6FC519BC7C89}" presName="accentRepeatNode" presStyleLbl="solidFgAcc1" presStyleIdx="1" presStyleCnt="6"/>
      <dgm:spPr/>
      <dgm:t>
        <a:bodyPr/>
        <a:lstStyle/>
        <a:p>
          <a:endParaRPr lang="en-US"/>
        </a:p>
      </dgm:t>
    </dgm:pt>
    <dgm:pt modelId="{82D0A864-77FD-794D-9488-B44D8EFB8013}" type="pres">
      <dgm:prSet presAssocID="{EA8B8B45-BB76-0948-8558-72BF7D0D19C1}" presName="text_3" presStyleLbl="node1" presStyleIdx="2" presStyleCnt="6">
        <dgm:presLayoutVars>
          <dgm:bulletEnabled val="1"/>
        </dgm:presLayoutVars>
      </dgm:prSet>
      <dgm:spPr/>
      <dgm:t>
        <a:bodyPr/>
        <a:lstStyle/>
        <a:p>
          <a:endParaRPr lang="en-US"/>
        </a:p>
      </dgm:t>
    </dgm:pt>
    <dgm:pt modelId="{4B3D69D5-5D51-8240-B8EF-6B57CE236934}" type="pres">
      <dgm:prSet presAssocID="{EA8B8B45-BB76-0948-8558-72BF7D0D19C1}" presName="accent_3" presStyleCnt="0"/>
      <dgm:spPr/>
    </dgm:pt>
    <dgm:pt modelId="{58598B29-C09C-464D-A9F4-9D907C690090}" type="pres">
      <dgm:prSet presAssocID="{EA8B8B45-BB76-0948-8558-72BF7D0D19C1}" presName="accentRepeatNode" presStyleLbl="solidFgAcc1" presStyleIdx="2" presStyleCnt="6"/>
      <dgm:spPr/>
      <dgm:t>
        <a:bodyPr/>
        <a:lstStyle/>
        <a:p>
          <a:endParaRPr lang="en-US"/>
        </a:p>
      </dgm:t>
    </dgm:pt>
    <dgm:pt modelId="{71B77BAC-DEBC-D84A-8A50-32C26C74AB4C}" type="pres">
      <dgm:prSet presAssocID="{940CC629-2BD6-C146-A03E-18256B3D06EC}" presName="text_4" presStyleLbl="node1" presStyleIdx="3" presStyleCnt="6">
        <dgm:presLayoutVars>
          <dgm:bulletEnabled val="1"/>
        </dgm:presLayoutVars>
      </dgm:prSet>
      <dgm:spPr/>
      <dgm:t>
        <a:bodyPr/>
        <a:lstStyle/>
        <a:p>
          <a:endParaRPr lang="en-US"/>
        </a:p>
      </dgm:t>
    </dgm:pt>
    <dgm:pt modelId="{FF9B3E86-880B-EF4B-9C64-94A3F3C88EAA}" type="pres">
      <dgm:prSet presAssocID="{940CC629-2BD6-C146-A03E-18256B3D06EC}" presName="accent_4" presStyleCnt="0"/>
      <dgm:spPr/>
    </dgm:pt>
    <dgm:pt modelId="{2FC13BFD-7451-8943-9506-E3BC49221737}" type="pres">
      <dgm:prSet presAssocID="{940CC629-2BD6-C146-A03E-18256B3D06EC}" presName="accentRepeatNode" presStyleLbl="solidFgAcc1" presStyleIdx="3" presStyleCnt="6"/>
      <dgm:spPr/>
    </dgm:pt>
    <dgm:pt modelId="{F7961C78-5578-C045-BE1B-BD04F88FEEC8}" type="pres">
      <dgm:prSet presAssocID="{97C439BB-5730-5943-91B3-6F7F7085310C}" presName="text_5" presStyleLbl="node1" presStyleIdx="4" presStyleCnt="6">
        <dgm:presLayoutVars>
          <dgm:bulletEnabled val="1"/>
        </dgm:presLayoutVars>
      </dgm:prSet>
      <dgm:spPr/>
      <dgm:t>
        <a:bodyPr/>
        <a:lstStyle/>
        <a:p>
          <a:endParaRPr lang="en-US"/>
        </a:p>
      </dgm:t>
    </dgm:pt>
    <dgm:pt modelId="{E0525C8A-88A5-2747-8B1B-162723CEF23C}" type="pres">
      <dgm:prSet presAssocID="{97C439BB-5730-5943-91B3-6F7F7085310C}" presName="accent_5" presStyleCnt="0"/>
      <dgm:spPr/>
    </dgm:pt>
    <dgm:pt modelId="{DB7EF341-4CD3-4A4A-B05A-C19C4B98D722}" type="pres">
      <dgm:prSet presAssocID="{97C439BB-5730-5943-91B3-6F7F7085310C}" presName="accentRepeatNode" presStyleLbl="solidFgAcc1" presStyleIdx="4" presStyleCnt="6"/>
      <dgm:spPr/>
    </dgm:pt>
    <dgm:pt modelId="{FD860F59-88FF-5F40-B674-03C08EBDEA03}" type="pres">
      <dgm:prSet presAssocID="{C662A4A1-06B0-B64B-9005-C2EF0B81B5CC}" presName="text_6" presStyleLbl="node1" presStyleIdx="5" presStyleCnt="6">
        <dgm:presLayoutVars>
          <dgm:bulletEnabled val="1"/>
        </dgm:presLayoutVars>
      </dgm:prSet>
      <dgm:spPr/>
      <dgm:t>
        <a:bodyPr/>
        <a:lstStyle/>
        <a:p>
          <a:endParaRPr lang="en-US"/>
        </a:p>
      </dgm:t>
    </dgm:pt>
    <dgm:pt modelId="{21B9F8CF-B4FB-534E-B97D-E004D091175B}" type="pres">
      <dgm:prSet presAssocID="{C662A4A1-06B0-B64B-9005-C2EF0B81B5CC}" presName="accent_6" presStyleCnt="0"/>
      <dgm:spPr/>
      <dgm:t>
        <a:bodyPr/>
        <a:lstStyle/>
        <a:p>
          <a:endParaRPr lang="en-US"/>
        </a:p>
      </dgm:t>
    </dgm:pt>
    <dgm:pt modelId="{E349AD8C-5982-454A-9BC3-EC2C22347339}" type="pres">
      <dgm:prSet presAssocID="{C662A4A1-06B0-B64B-9005-C2EF0B81B5CC}" presName="accentRepeatNode" presStyleLbl="solidFgAcc1" presStyleIdx="5" presStyleCnt="6"/>
      <dgm:spPr/>
      <dgm:t>
        <a:bodyPr/>
        <a:lstStyle/>
        <a:p>
          <a:endParaRPr lang="en-US"/>
        </a:p>
      </dgm:t>
    </dgm:pt>
  </dgm:ptLst>
  <dgm:cxnLst>
    <dgm:cxn modelId="{A4234FA9-00D5-B54D-A8B7-35EF2646C48E}" srcId="{248E46C3-9410-5C4F-906C-7B6F5A00BEA5}" destId="{A05BD0DB-67FC-604C-8D3F-6FC519BC7C89}" srcOrd="1" destOrd="0" parTransId="{0173D62A-5BD5-E843-AFD9-19B193F5D50B}" sibTransId="{7ABA781B-7C42-BB4A-B439-FCF723C462D1}"/>
    <dgm:cxn modelId="{5B9C3908-81F6-F04E-BA96-87F21D0A458F}" type="presOf" srcId="{A05BD0DB-67FC-604C-8D3F-6FC519BC7C89}" destId="{04944FB9-A829-9D4C-AF4B-7665CE984211}" srcOrd="0" destOrd="0" presId="urn:microsoft.com/office/officeart/2008/layout/VerticalCurvedList"/>
    <dgm:cxn modelId="{DDA183C1-0BB8-E742-B307-FD5900CBEEAA}" type="presOf" srcId="{C662A4A1-06B0-B64B-9005-C2EF0B81B5CC}" destId="{FD860F59-88FF-5F40-B674-03C08EBDEA03}" srcOrd="0" destOrd="0" presId="urn:microsoft.com/office/officeart/2008/layout/VerticalCurvedList"/>
    <dgm:cxn modelId="{E8FBAF0B-0529-AE49-BE82-8974D624376B}" type="presOf" srcId="{6777B78F-1AFE-0947-839C-ABAF3899426B}" destId="{357B4D70-A4CD-8044-84ED-B85B09175148}" srcOrd="0" destOrd="0" presId="urn:microsoft.com/office/officeart/2008/layout/VerticalCurvedList"/>
    <dgm:cxn modelId="{BCDB6BAB-8FDF-E14D-A9AC-089E86FC809D}" srcId="{248E46C3-9410-5C4F-906C-7B6F5A00BEA5}" destId="{EA8B8B45-BB76-0948-8558-72BF7D0D19C1}" srcOrd="2" destOrd="0" parTransId="{86200E42-6EE8-4D4D-A2E7-181B1062E260}" sibTransId="{89E62D1A-5278-CF45-8EEB-E53C638D7D78}"/>
    <dgm:cxn modelId="{7A90C450-58F9-DE4D-A106-F4871A51B485}" type="presOf" srcId="{97C439BB-5730-5943-91B3-6F7F7085310C}" destId="{F7961C78-5578-C045-BE1B-BD04F88FEEC8}" srcOrd="0" destOrd="0" presId="urn:microsoft.com/office/officeart/2008/layout/VerticalCurvedList"/>
    <dgm:cxn modelId="{8AC11C47-24B6-EC4B-9E70-21B34B9AA735}" type="presOf" srcId="{248E46C3-9410-5C4F-906C-7B6F5A00BEA5}" destId="{7C8E74E9-A80F-6E40-89A6-FB1A619CC4A0}" srcOrd="0" destOrd="0" presId="urn:microsoft.com/office/officeart/2008/layout/VerticalCurvedList"/>
    <dgm:cxn modelId="{2204332F-BE1F-5D4C-ADFE-7D716E42F4E9}" type="presOf" srcId="{940CC629-2BD6-C146-A03E-18256B3D06EC}" destId="{71B77BAC-DEBC-D84A-8A50-32C26C74AB4C}" srcOrd="0" destOrd="0" presId="urn:microsoft.com/office/officeart/2008/layout/VerticalCurvedList"/>
    <dgm:cxn modelId="{A9116B1B-8376-6A43-B731-28FC92760918}" srcId="{248E46C3-9410-5C4F-906C-7B6F5A00BEA5}" destId="{940CC629-2BD6-C146-A03E-18256B3D06EC}" srcOrd="3" destOrd="0" parTransId="{EF36551F-AFD0-C24F-93B7-9723CEEFE390}" sibTransId="{97DB1FC7-B896-AC42-8322-334B22AE53FF}"/>
    <dgm:cxn modelId="{CC1751E8-EAF0-114C-98BF-DCAC5C33664E}" type="presOf" srcId="{7C9B1C63-DAC6-7B4B-BEDE-0FD1CFF7E047}" destId="{C5AEA1DC-4354-944D-898C-8CC9D764FBCE}" srcOrd="0" destOrd="0" presId="urn:microsoft.com/office/officeart/2008/layout/VerticalCurvedList"/>
    <dgm:cxn modelId="{26C2052F-CF33-0A4A-B8C3-895325A853D5}" type="presOf" srcId="{EA8B8B45-BB76-0948-8558-72BF7D0D19C1}" destId="{82D0A864-77FD-794D-9488-B44D8EFB8013}" srcOrd="0" destOrd="0" presId="urn:microsoft.com/office/officeart/2008/layout/VerticalCurvedList"/>
    <dgm:cxn modelId="{E4BC2C23-991B-174E-856A-4F212A5B261A}" srcId="{248E46C3-9410-5C4F-906C-7B6F5A00BEA5}" destId="{C662A4A1-06B0-B64B-9005-C2EF0B81B5CC}" srcOrd="5" destOrd="0" parTransId="{D56C1F79-D90C-6C4A-B9DF-21DBAECEAAD0}" sibTransId="{45A52E95-A464-024C-B3D1-6B1C10455BC3}"/>
    <dgm:cxn modelId="{CAD9D910-65F1-4F44-82A7-C3904AC3B940}" srcId="{248E46C3-9410-5C4F-906C-7B6F5A00BEA5}" destId="{7C9B1C63-DAC6-7B4B-BEDE-0FD1CFF7E047}" srcOrd="0" destOrd="0" parTransId="{CFF93CD4-DDB7-F149-9E96-50FE64C97813}" sibTransId="{6777B78F-1AFE-0947-839C-ABAF3899426B}"/>
    <dgm:cxn modelId="{52744ED8-ADBA-EE4F-81F5-1E54FE55C061}" srcId="{248E46C3-9410-5C4F-906C-7B6F5A00BEA5}" destId="{97C439BB-5730-5943-91B3-6F7F7085310C}" srcOrd="4" destOrd="0" parTransId="{346B55A1-AA35-3E4A-8F2A-EE8161157547}" sibTransId="{EA66A36C-35FA-D447-8347-D7E9B8FFDA1C}"/>
    <dgm:cxn modelId="{B90A38E7-6F34-664F-A293-2DD2910AC541}" type="presParOf" srcId="{7C8E74E9-A80F-6E40-89A6-FB1A619CC4A0}" destId="{EDB5FA63-6488-7B4C-82D7-42FAF28320BF}" srcOrd="0" destOrd="0" presId="urn:microsoft.com/office/officeart/2008/layout/VerticalCurvedList"/>
    <dgm:cxn modelId="{BE121B91-D48B-C74C-BF4C-11564A7BE382}" type="presParOf" srcId="{EDB5FA63-6488-7B4C-82D7-42FAF28320BF}" destId="{FB8AB6F2-D4CD-4749-84D4-75FEA2B9482D}" srcOrd="0" destOrd="0" presId="urn:microsoft.com/office/officeart/2008/layout/VerticalCurvedList"/>
    <dgm:cxn modelId="{1D0A3997-9863-C048-B8B3-BE4A892ED4EB}" type="presParOf" srcId="{FB8AB6F2-D4CD-4749-84D4-75FEA2B9482D}" destId="{C2A5A148-8DD9-6E4F-A74A-105AA26D3BDF}" srcOrd="0" destOrd="0" presId="urn:microsoft.com/office/officeart/2008/layout/VerticalCurvedList"/>
    <dgm:cxn modelId="{635DEDB5-C571-BD46-BF32-B52A9147FEE3}" type="presParOf" srcId="{FB8AB6F2-D4CD-4749-84D4-75FEA2B9482D}" destId="{357B4D70-A4CD-8044-84ED-B85B09175148}" srcOrd="1" destOrd="0" presId="urn:microsoft.com/office/officeart/2008/layout/VerticalCurvedList"/>
    <dgm:cxn modelId="{AE928CA8-8E6A-5D4E-9CD9-654F4C64FA88}" type="presParOf" srcId="{FB8AB6F2-D4CD-4749-84D4-75FEA2B9482D}" destId="{3C132E05-876B-684D-A56A-331ED4E09F1D}" srcOrd="2" destOrd="0" presId="urn:microsoft.com/office/officeart/2008/layout/VerticalCurvedList"/>
    <dgm:cxn modelId="{A251F118-BA43-2C46-B7F1-2414EE25F9AC}" type="presParOf" srcId="{FB8AB6F2-D4CD-4749-84D4-75FEA2B9482D}" destId="{317AE16A-9F3D-9640-A65B-4CD29DC0E2D7}" srcOrd="3" destOrd="0" presId="urn:microsoft.com/office/officeart/2008/layout/VerticalCurvedList"/>
    <dgm:cxn modelId="{29F4AE72-91CD-044E-900A-8578775F6BD9}" type="presParOf" srcId="{EDB5FA63-6488-7B4C-82D7-42FAF28320BF}" destId="{C5AEA1DC-4354-944D-898C-8CC9D764FBCE}" srcOrd="1" destOrd="0" presId="urn:microsoft.com/office/officeart/2008/layout/VerticalCurvedList"/>
    <dgm:cxn modelId="{7A40270E-B4C2-8E4D-88C2-D2F327ECF890}" type="presParOf" srcId="{EDB5FA63-6488-7B4C-82D7-42FAF28320BF}" destId="{2D95B385-9AC9-4243-8E72-3B665DD84978}" srcOrd="2" destOrd="0" presId="urn:microsoft.com/office/officeart/2008/layout/VerticalCurvedList"/>
    <dgm:cxn modelId="{D3249DF7-D1D7-7549-96F7-E157F111651A}" type="presParOf" srcId="{2D95B385-9AC9-4243-8E72-3B665DD84978}" destId="{BAFD9379-19B5-D34D-B1CB-4C8325B8D5A0}" srcOrd="0" destOrd="0" presId="urn:microsoft.com/office/officeart/2008/layout/VerticalCurvedList"/>
    <dgm:cxn modelId="{F4B76602-853E-D049-8192-D5956B4B924B}" type="presParOf" srcId="{EDB5FA63-6488-7B4C-82D7-42FAF28320BF}" destId="{04944FB9-A829-9D4C-AF4B-7665CE984211}" srcOrd="3" destOrd="0" presId="urn:microsoft.com/office/officeart/2008/layout/VerticalCurvedList"/>
    <dgm:cxn modelId="{9A734FE0-8194-5C47-BE7D-C3E2D61AA3FA}" type="presParOf" srcId="{EDB5FA63-6488-7B4C-82D7-42FAF28320BF}" destId="{1E08D621-E537-E146-A7BC-6D05C8DE6F61}" srcOrd="4" destOrd="0" presId="urn:microsoft.com/office/officeart/2008/layout/VerticalCurvedList"/>
    <dgm:cxn modelId="{333A61F7-35E6-6746-A72E-90C005978546}" type="presParOf" srcId="{1E08D621-E537-E146-A7BC-6D05C8DE6F61}" destId="{73C6DE0D-9568-A843-BDDF-4F6A05CB25FE}" srcOrd="0" destOrd="0" presId="urn:microsoft.com/office/officeart/2008/layout/VerticalCurvedList"/>
    <dgm:cxn modelId="{4A90E58A-39BB-5A4D-8C77-0D929D810AEA}" type="presParOf" srcId="{EDB5FA63-6488-7B4C-82D7-42FAF28320BF}" destId="{82D0A864-77FD-794D-9488-B44D8EFB8013}" srcOrd="5" destOrd="0" presId="urn:microsoft.com/office/officeart/2008/layout/VerticalCurvedList"/>
    <dgm:cxn modelId="{27FDE23F-94CF-9046-9D32-57D781C5CB09}" type="presParOf" srcId="{EDB5FA63-6488-7B4C-82D7-42FAF28320BF}" destId="{4B3D69D5-5D51-8240-B8EF-6B57CE236934}" srcOrd="6" destOrd="0" presId="urn:microsoft.com/office/officeart/2008/layout/VerticalCurvedList"/>
    <dgm:cxn modelId="{55D2D6EA-4977-074E-A9A8-4F9FAF3A8387}" type="presParOf" srcId="{4B3D69D5-5D51-8240-B8EF-6B57CE236934}" destId="{58598B29-C09C-464D-A9F4-9D907C690090}" srcOrd="0" destOrd="0" presId="urn:microsoft.com/office/officeart/2008/layout/VerticalCurvedList"/>
    <dgm:cxn modelId="{41B8BF43-0372-6D43-829F-EBD75442DBF6}" type="presParOf" srcId="{EDB5FA63-6488-7B4C-82D7-42FAF28320BF}" destId="{71B77BAC-DEBC-D84A-8A50-32C26C74AB4C}" srcOrd="7" destOrd="0" presId="urn:microsoft.com/office/officeart/2008/layout/VerticalCurvedList"/>
    <dgm:cxn modelId="{5FACD6AA-0904-F74B-9B3A-975BAC467D1E}" type="presParOf" srcId="{EDB5FA63-6488-7B4C-82D7-42FAF28320BF}" destId="{FF9B3E86-880B-EF4B-9C64-94A3F3C88EAA}" srcOrd="8" destOrd="0" presId="urn:microsoft.com/office/officeart/2008/layout/VerticalCurvedList"/>
    <dgm:cxn modelId="{6154FD97-E77D-F64D-BD8D-E59CC6010ADA}" type="presParOf" srcId="{FF9B3E86-880B-EF4B-9C64-94A3F3C88EAA}" destId="{2FC13BFD-7451-8943-9506-E3BC49221737}" srcOrd="0" destOrd="0" presId="urn:microsoft.com/office/officeart/2008/layout/VerticalCurvedList"/>
    <dgm:cxn modelId="{ED11DD01-AF5F-2248-B83A-3C577AEF331C}" type="presParOf" srcId="{EDB5FA63-6488-7B4C-82D7-42FAF28320BF}" destId="{F7961C78-5578-C045-BE1B-BD04F88FEEC8}" srcOrd="9" destOrd="0" presId="urn:microsoft.com/office/officeart/2008/layout/VerticalCurvedList"/>
    <dgm:cxn modelId="{D2E81AB4-6A41-8F46-B899-8AB5E8B24BEE}" type="presParOf" srcId="{EDB5FA63-6488-7B4C-82D7-42FAF28320BF}" destId="{E0525C8A-88A5-2747-8B1B-162723CEF23C}" srcOrd="10" destOrd="0" presId="urn:microsoft.com/office/officeart/2008/layout/VerticalCurvedList"/>
    <dgm:cxn modelId="{3B1C17A3-A108-F249-8EE6-E595ED3F8249}" type="presParOf" srcId="{E0525C8A-88A5-2747-8B1B-162723CEF23C}" destId="{DB7EF341-4CD3-4A4A-B05A-C19C4B98D722}" srcOrd="0" destOrd="0" presId="urn:microsoft.com/office/officeart/2008/layout/VerticalCurvedList"/>
    <dgm:cxn modelId="{17DDEE8C-03B2-9143-B69E-621FF403462F}" type="presParOf" srcId="{EDB5FA63-6488-7B4C-82D7-42FAF28320BF}" destId="{FD860F59-88FF-5F40-B674-03C08EBDEA03}" srcOrd="11" destOrd="0" presId="urn:microsoft.com/office/officeart/2008/layout/VerticalCurvedList"/>
    <dgm:cxn modelId="{6075DB33-9546-C147-8CFF-144E443FD1C6}" type="presParOf" srcId="{EDB5FA63-6488-7B4C-82D7-42FAF28320BF}" destId="{21B9F8CF-B4FB-534E-B97D-E004D091175B}" srcOrd="12" destOrd="0" presId="urn:microsoft.com/office/officeart/2008/layout/VerticalCurvedList"/>
    <dgm:cxn modelId="{BE466B68-C764-CA46-9367-5DCF5E678A3D}" type="presParOf" srcId="{21B9F8CF-B4FB-534E-B97D-E004D091175B}" destId="{E349AD8C-5982-454A-9BC3-EC2C2234733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248E46C3-9410-5C4F-906C-7B6F5A00BEA5}" type="doc">
      <dgm:prSet loTypeId="urn:microsoft.com/office/officeart/2008/layout/VerticalCurvedList" loCatId="relationship" qsTypeId="urn:microsoft.com/office/officeart/2005/8/quickstyle/simple4" qsCatId="simple" csTypeId="urn:microsoft.com/office/officeart/2005/8/colors/colorful5" csCatId="colorful" phldr="1"/>
      <dgm:spPr/>
      <dgm:t>
        <a:bodyPr/>
        <a:lstStyle/>
        <a:p>
          <a:endParaRPr lang="en-US"/>
        </a:p>
      </dgm:t>
    </dgm:pt>
    <dgm:pt modelId="{A05BD0DB-67FC-604C-8D3F-6FC519BC7C89}">
      <dgm:prSet custT="1"/>
      <dgm:spPr/>
      <dgm:t>
        <a:bodyPr/>
        <a:lstStyle/>
        <a:p>
          <a:pPr rtl="0"/>
          <a:r>
            <a:rPr lang="en-US" sz="1800" b="1" i="1" dirty="0" smtClean="0">
              <a:latin typeface="+mn-lt"/>
            </a:rPr>
            <a:t>Multi-Cloud hybrid approach will be the new normal and consistency in architecture and</a:t>
          </a:r>
          <a:r>
            <a:rPr lang="en-US" sz="1800" b="1" i="1" baseline="0" dirty="0" smtClean="0">
              <a:latin typeface="+mn-lt"/>
            </a:rPr>
            <a:t> t</a:t>
          </a:r>
          <a:r>
            <a:rPr lang="en-US" sz="1800" b="1" i="1" dirty="0" smtClean="0">
              <a:latin typeface="+mn-lt"/>
            </a:rPr>
            <a:t>rust is the</a:t>
          </a:r>
          <a:r>
            <a:rPr lang="en-US" sz="1800" b="1" i="1" baseline="0" dirty="0" smtClean="0">
              <a:latin typeface="+mn-lt"/>
            </a:rPr>
            <a:t> </a:t>
          </a:r>
          <a:r>
            <a:rPr lang="en-US" sz="1800" b="1" i="1" dirty="0" smtClean="0">
              <a:latin typeface="+mn-lt"/>
            </a:rPr>
            <a:t>key enabler</a:t>
          </a:r>
          <a:endParaRPr lang="en-US" sz="1800" b="1" i="1" dirty="0">
            <a:latin typeface="+mn-lt"/>
          </a:endParaRPr>
        </a:p>
      </dgm:t>
    </dgm:pt>
    <dgm:pt modelId="{7ABA781B-7C42-BB4A-B439-FCF723C462D1}" type="sibTrans" cxnId="{A4234FA9-00D5-B54D-A8B7-35EF2646C48E}">
      <dgm:prSet/>
      <dgm:spPr/>
      <dgm:t>
        <a:bodyPr/>
        <a:lstStyle/>
        <a:p>
          <a:endParaRPr lang="en-US" sz="1800" b="1" i="1">
            <a:latin typeface="+mn-lt"/>
          </a:endParaRPr>
        </a:p>
      </dgm:t>
    </dgm:pt>
    <dgm:pt modelId="{0173D62A-5BD5-E843-AFD9-19B193F5D50B}" type="parTrans" cxnId="{A4234FA9-00D5-B54D-A8B7-35EF2646C48E}">
      <dgm:prSet/>
      <dgm:spPr/>
      <dgm:t>
        <a:bodyPr/>
        <a:lstStyle/>
        <a:p>
          <a:endParaRPr lang="en-US" sz="1800" b="1" i="1">
            <a:latin typeface="+mn-lt"/>
          </a:endParaRPr>
        </a:p>
      </dgm:t>
    </dgm:pt>
    <dgm:pt modelId="{7C9B1C63-DAC6-7B4B-BEDE-0FD1CFF7E047}">
      <dgm:prSet custT="1"/>
      <dgm:spPr/>
      <dgm:t>
        <a:bodyPr/>
        <a:lstStyle/>
        <a:p>
          <a:pPr rtl="0"/>
          <a:r>
            <a:rPr lang="en-US" sz="1800" b="1" i="1" dirty="0" smtClean="0">
              <a:latin typeface="+mn-lt"/>
            </a:rPr>
            <a:t>Cloud security policies and requirements are increasingly driven by data classifications and type of workloads</a:t>
          </a:r>
          <a:endParaRPr lang="en-US" sz="1800" b="1" i="1" dirty="0">
            <a:latin typeface="+mn-lt"/>
          </a:endParaRPr>
        </a:p>
      </dgm:t>
    </dgm:pt>
    <dgm:pt modelId="{6777B78F-1AFE-0947-839C-ABAF3899426B}" type="sibTrans" cxnId="{CAD9D910-65F1-4F44-82A7-C3904AC3B940}">
      <dgm:prSet/>
      <dgm:spPr/>
      <dgm:t>
        <a:bodyPr/>
        <a:lstStyle/>
        <a:p>
          <a:endParaRPr lang="en-US" sz="1800" b="1" i="1">
            <a:latin typeface="+mn-lt"/>
          </a:endParaRPr>
        </a:p>
      </dgm:t>
    </dgm:pt>
    <dgm:pt modelId="{CFF93CD4-DDB7-F149-9E96-50FE64C97813}" type="parTrans" cxnId="{CAD9D910-65F1-4F44-82A7-C3904AC3B940}">
      <dgm:prSet/>
      <dgm:spPr/>
      <dgm:t>
        <a:bodyPr/>
        <a:lstStyle/>
        <a:p>
          <a:endParaRPr lang="en-US" sz="1800" b="1" i="1">
            <a:latin typeface="+mn-lt"/>
          </a:endParaRPr>
        </a:p>
      </dgm:t>
    </dgm:pt>
    <dgm:pt modelId="{CC7AC222-62AB-0740-87FD-51031D12E69B}">
      <dgm:prSet custT="1"/>
      <dgm:spPr/>
      <dgm:t>
        <a:bodyPr/>
        <a:lstStyle/>
        <a:p>
          <a:pPr rtl="0"/>
          <a:r>
            <a:rPr lang="en-US" sz="1800" b="1" i="1" dirty="0" smtClean="0">
              <a:latin typeface="+mn-lt"/>
            </a:rPr>
            <a:t>Cloud’s shared-responsibility model impacts enterprises approach to Cloud adoption</a:t>
          </a:r>
          <a:endParaRPr lang="en-US" sz="1800" b="1" i="1" dirty="0">
            <a:latin typeface="+mn-lt"/>
          </a:endParaRPr>
        </a:p>
      </dgm:t>
    </dgm:pt>
    <dgm:pt modelId="{2D6E3CFC-5254-1441-9FAC-575D9C0F567E}" type="sibTrans" cxnId="{68B41620-3972-B649-AD2C-B1ADDE041704}">
      <dgm:prSet/>
      <dgm:spPr/>
      <dgm:t>
        <a:bodyPr/>
        <a:lstStyle/>
        <a:p>
          <a:endParaRPr lang="en-US" sz="1800" b="1" i="1">
            <a:latin typeface="+mn-lt"/>
          </a:endParaRPr>
        </a:p>
      </dgm:t>
    </dgm:pt>
    <dgm:pt modelId="{1E11B91B-95E7-514C-B5F4-BEC51BD08A55}" type="parTrans" cxnId="{68B41620-3972-B649-AD2C-B1ADDE041704}">
      <dgm:prSet/>
      <dgm:spPr/>
      <dgm:t>
        <a:bodyPr/>
        <a:lstStyle/>
        <a:p>
          <a:endParaRPr lang="en-US" sz="1800" b="1" i="1">
            <a:latin typeface="+mn-lt"/>
          </a:endParaRPr>
        </a:p>
      </dgm:t>
    </dgm:pt>
    <dgm:pt modelId="{A8E82007-4692-F74C-B1E6-BB6750A39551}">
      <dgm:prSet custT="1"/>
      <dgm:spPr/>
      <dgm:t>
        <a:bodyPr/>
        <a:lstStyle/>
        <a:p>
          <a:pPr rtl="0"/>
          <a:r>
            <a:rPr lang="en-US" sz="1800" b="1" i="1" dirty="0" smtClean="0">
              <a:latin typeface="+mn-lt"/>
            </a:rPr>
            <a:t>Risk management and compliance continue to be core driving factors</a:t>
          </a:r>
          <a:endParaRPr lang="en-US" sz="1800" b="1" i="1" dirty="0">
            <a:latin typeface="+mn-lt"/>
          </a:endParaRPr>
        </a:p>
      </dgm:t>
    </dgm:pt>
    <dgm:pt modelId="{46307B9F-13A9-9B45-97E7-07269BE7A43D}" type="parTrans" cxnId="{7DA8EBCD-187C-9045-83B0-95E0ECB484BA}">
      <dgm:prSet/>
      <dgm:spPr/>
      <dgm:t>
        <a:bodyPr/>
        <a:lstStyle/>
        <a:p>
          <a:endParaRPr lang="en-US" sz="1800" i="1"/>
        </a:p>
      </dgm:t>
    </dgm:pt>
    <dgm:pt modelId="{E6038E07-EE75-F446-AD5B-B1C000D79EC5}" type="sibTrans" cxnId="{7DA8EBCD-187C-9045-83B0-95E0ECB484BA}">
      <dgm:prSet/>
      <dgm:spPr/>
      <dgm:t>
        <a:bodyPr/>
        <a:lstStyle/>
        <a:p>
          <a:endParaRPr lang="en-US" sz="1800" i="1"/>
        </a:p>
      </dgm:t>
    </dgm:pt>
    <dgm:pt modelId="{7C8E74E9-A80F-6E40-89A6-FB1A619CC4A0}" type="pres">
      <dgm:prSet presAssocID="{248E46C3-9410-5C4F-906C-7B6F5A00BEA5}" presName="Name0" presStyleCnt="0">
        <dgm:presLayoutVars>
          <dgm:chMax val="7"/>
          <dgm:chPref val="7"/>
          <dgm:dir/>
        </dgm:presLayoutVars>
      </dgm:prSet>
      <dgm:spPr/>
      <dgm:t>
        <a:bodyPr/>
        <a:lstStyle/>
        <a:p>
          <a:endParaRPr lang="en-US"/>
        </a:p>
      </dgm:t>
    </dgm:pt>
    <dgm:pt modelId="{EDB5FA63-6488-7B4C-82D7-42FAF28320BF}" type="pres">
      <dgm:prSet presAssocID="{248E46C3-9410-5C4F-906C-7B6F5A00BEA5}" presName="Name1" presStyleCnt="0"/>
      <dgm:spPr/>
      <dgm:t>
        <a:bodyPr/>
        <a:lstStyle/>
        <a:p>
          <a:endParaRPr lang="en-US"/>
        </a:p>
      </dgm:t>
    </dgm:pt>
    <dgm:pt modelId="{FB8AB6F2-D4CD-4749-84D4-75FEA2B9482D}" type="pres">
      <dgm:prSet presAssocID="{248E46C3-9410-5C4F-906C-7B6F5A00BEA5}" presName="cycle" presStyleCnt="0"/>
      <dgm:spPr/>
      <dgm:t>
        <a:bodyPr/>
        <a:lstStyle/>
        <a:p>
          <a:endParaRPr lang="en-US"/>
        </a:p>
      </dgm:t>
    </dgm:pt>
    <dgm:pt modelId="{C2A5A148-8DD9-6E4F-A74A-105AA26D3BDF}" type="pres">
      <dgm:prSet presAssocID="{248E46C3-9410-5C4F-906C-7B6F5A00BEA5}" presName="srcNode" presStyleLbl="node1" presStyleIdx="0" presStyleCnt="4"/>
      <dgm:spPr/>
      <dgm:t>
        <a:bodyPr/>
        <a:lstStyle/>
        <a:p>
          <a:endParaRPr lang="en-US"/>
        </a:p>
      </dgm:t>
    </dgm:pt>
    <dgm:pt modelId="{357B4D70-A4CD-8044-84ED-B85B09175148}" type="pres">
      <dgm:prSet presAssocID="{248E46C3-9410-5C4F-906C-7B6F5A00BEA5}" presName="conn" presStyleLbl="parChTrans1D2" presStyleIdx="0" presStyleCnt="1"/>
      <dgm:spPr/>
      <dgm:t>
        <a:bodyPr/>
        <a:lstStyle/>
        <a:p>
          <a:endParaRPr lang="en-US"/>
        </a:p>
      </dgm:t>
    </dgm:pt>
    <dgm:pt modelId="{3C132E05-876B-684D-A56A-331ED4E09F1D}" type="pres">
      <dgm:prSet presAssocID="{248E46C3-9410-5C4F-906C-7B6F5A00BEA5}" presName="extraNode" presStyleLbl="node1" presStyleIdx="0" presStyleCnt="4"/>
      <dgm:spPr/>
      <dgm:t>
        <a:bodyPr/>
        <a:lstStyle/>
        <a:p>
          <a:endParaRPr lang="en-US"/>
        </a:p>
      </dgm:t>
    </dgm:pt>
    <dgm:pt modelId="{317AE16A-9F3D-9640-A65B-4CD29DC0E2D7}" type="pres">
      <dgm:prSet presAssocID="{248E46C3-9410-5C4F-906C-7B6F5A00BEA5}" presName="dstNode" presStyleLbl="node1" presStyleIdx="0" presStyleCnt="4"/>
      <dgm:spPr/>
      <dgm:t>
        <a:bodyPr/>
        <a:lstStyle/>
        <a:p>
          <a:endParaRPr lang="en-US"/>
        </a:p>
      </dgm:t>
    </dgm:pt>
    <dgm:pt modelId="{0EB7CD9C-AE84-864D-8F77-9795838CD125}" type="pres">
      <dgm:prSet presAssocID="{CC7AC222-62AB-0740-87FD-51031D12E69B}" presName="text_1" presStyleLbl="node1" presStyleIdx="0" presStyleCnt="4">
        <dgm:presLayoutVars>
          <dgm:bulletEnabled val="1"/>
        </dgm:presLayoutVars>
      </dgm:prSet>
      <dgm:spPr/>
      <dgm:t>
        <a:bodyPr/>
        <a:lstStyle/>
        <a:p>
          <a:endParaRPr lang="en-US"/>
        </a:p>
      </dgm:t>
    </dgm:pt>
    <dgm:pt modelId="{EE3D03BD-A942-E148-8984-6FCD660B563E}" type="pres">
      <dgm:prSet presAssocID="{CC7AC222-62AB-0740-87FD-51031D12E69B}" presName="accent_1" presStyleCnt="0"/>
      <dgm:spPr/>
      <dgm:t>
        <a:bodyPr/>
        <a:lstStyle/>
        <a:p>
          <a:endParaRPr lang="en-US"/>
        </a:p>
      </dgm:t>
    </dgm:pt>
    <dgm:pt modelId="{E47DA331-D7E8-E94F-9CA3-40AFB851311D}" type="pres">
      <dgm:prSet presAssocID="{CC7AC222-62AB-0740-87FD-51031D12E69B}" presName="accentRepeatNode" presStyleLbl="solidFgAcc1" presStyleIdx="0" presStyleCnt="4"/>
      <dgm:spPr/>
      <dgm:t>
        <a:bodyPr/>
        <a:lstStyle/>
        <a:p>
          <a:endParaRPr lang="en-US"/>
        </a:p>
      </dgm:t>
    </dgm:pt>
    <dgm:pt modelId="{B8FA6CE6-5989-CA45-8FA5-3FB2EBCCB40C}" type="pres">
      <dgm:prSet presAssocID="{7C9B1C63-DAC6-7B4B-BEDE-0FD1CFF7E047}" presName="text_2" presStyleLbl="node1" presStyleIdx="1" presStyleCnt="4" custLinFactNeighborX="5295" custLinFactNeighborY="3205">
        <dgm:presLayoutVars>
          <dgm:bulletEnabled val="1"/>
        </dgm:presLayoutVars>
      </dgm:prSet>
      <dgm:spPr/>
      <dgm:t>
        <a:bodyPr/>
        <a:lstStyle/>
        <a:p>
          <a:endParaRPr lang="en-US"/>
        </a:p>
      </dgm:t>
    </dgm:pt>
    <dgm:pt modelId="{0A9FAAFD-A509-C448-8D23-B042304A31EF}" type="pres">
      <dgm:prSet presAssocID="{7C9B1C63-DAC6-7B4B-BEDE-0FD1CFF7E047}" presName="accent_2" presStyleCnt="0"/>
      <dgm:spPr/>
      <dgm:t>
        <a:bodyPr/>
        <a:lstStyle/>
        <a:p>
          <a:endParaRPr lang="en-US"/>
        </a:p>
      </dgm:t>
    </dgm:pt>
    <dgm:pt modelId="{BAFD9379-19B5-D34D-B1CB-4C8325B8D5A0}" type="pres">
      <dgm:prSet presAssocID="{7C9B1C63-DAC6-7B4B-BEDE-0FD1CFF7E047}" presName="accentRepeatNode" presStyleLbl="solidFgAcc1" presStyleIdx="1" presStyleCnt="4"/>
      <dgm:spPr/>
      <dgm:t>
        <a:bodyPr/>
        <a:lstStyle/>
        <a:p>
          <a:endParaRPr lang="en-US"/>
        </a:p>
      </dgm:t>
    </dgm:pt>
    <dgm:pt modelId="{1697EA08-C7BD-E448-B92B-8D29CDC94E52}" type="pres">
      <dgm:prSet presAssocID="{A05BD0DB-67FC-604C-8D3F-6FC519BC7C89}" presName="text_3" presStyleLbl="node1" presStyleIdx="2" presStyleCnt="4">
        <dgm:presLayoutVars>
          <dgm:bulletEnabled val="1"/>
        </dgm:presLayoutVars>
      </dgm:prSet>
      <dgm:spPr/>
      <dgm:t>
        <a:bodyPr/>
        <a:lstStyle/>
        <a:p>
          <a:endParaRPr lang="en-US"/>
        </a:p>
      </dgm:t>
    </dgm:pt>
    <dgm:pt modelId="{A7DA61A6-772A-6B47-8617-F412D0DA8BDF}" type="pres">
      <dgm:prSet presAssocID="{A05BD0DB-67FC-604C-8D3F-6FC519BC7C89}" presName="accent_3" presStyleCnt="0"/>
      <dgm:spPr/>
      <dgm:t>
        <a:bodyPr/>
        <a:lstStyle/>
        <a:p>
          <a:endParaRPr lang="en-US"/>
        </a:p>
      </dgm:t>
    </dgm:pt>
    <dgm:pt modelId="{73C6DE0D-9568-A843-BDDF-4F6A05CB25FE}" type="pres">
      <dgm:prSet presAssocID="{A05BD0DB-67FC-604C-8D3F-6FC519BC7C89}" presName="accentRepeatNode" presStyleLbl="solidFgAcc1" presStyleIdx="2" presStyleCnt="4"/>
      <dgm:spPr/>
      <dgm:t>
        <a:bodyPr/>
        <a:lstStyle/>
        <a:p>
          <a:endParaRPr lang="en-US"/>
        </a:p>
      </dgm:t>
    </dgm:pt>
    <dgm:pt modelId="{068A48F8-7554-0444-B2B2-A6480D0B74FA}" type="pres">
      <dgm:prSet presAssocID="{A8E82007-4692-F74C-B1E6-BB6750A39551}" presName="text_4" presStyleLbl="node1" presStyleIdx="3" presStyleCnt="4">
        <dgm:presLayoutVars>
          <dgm:bulletEnabled val="1"/>
        </dgm:presLayoutVars>
      </dgm:prSet>
      <dgm:spPr/>
      <dgm:t>
        <a:bodyPr/>
        <a:lstStyle/>
        <a:p>
          <a:endParaRPr lang="en-US"/>
        </a:p>
      </dgm:t>
    </dgm:pt>
    <dgm:pt modelId="{9A39EA83-16AF-8D4D-9798-0C82FCAC9B51}" type="pres">
      <dgm:prSet presAssocID="{A8E82007-4692-F74C-B1E6-BB6750A39551}" presName="accent_4" presStyleCnt="0"/>
      <dgm:spPr/>
    </dgm:pt>
    <dgm:pt modelId="{FDA706B4-67A1-0645-B0A0-ED9B67821603}" type="pres">
      <dgm:prSet presAssocID="{A8E82007-4692-F74C-B1E6-BB6750A39551}" presName="accentRepeatNode" presStyleLbl="solidFgAcc1" presStyleIdx="3" presStyleCnt="4"/>
      <dgm:spPr/>
    </dgm:pt>
  </dgm:ptLst>
  <dgm:cxnLst>
    <dgm:cxn modelId="{A4234FA9-00D5-B54D-A8B7-35EF2646C48E}" srcId="{248E46C3-9410-5C4F-906C-7B6F5A00BEA5}" destId="{A05BD0DB-67FC-604C-8D3F-6FC519BC7C89}" srcOrd="2" destOrd="0" parTransId="{0173D62A-5BD5-E843-AFD9-19B193F5D50B}" sibTransId="{7ABA781B-7C42-BB4A-B439-FCF723C462D1}"/>
    <dgm:cxn modelId="{185CDDB6-8D53-9443-A82D-5D1BBBFCB691}" type="presOf" srcId="{CC7AC222-62AB-0740-87FD-51031D12E69B}" destId="{0EB7CD9C-AE84-864D-8F77-9795838CD125}" srcOrd="0" destOrd="0" presId="urn:microsoft.com/office/officeart/2008/layout/VerticalCurvedList"/>
    <dgm:cxn modelId="{68B41620-3972-B649-AD2C-B1ADDE041704}" srcId="{248E46C3-9410-5C4F-906C-7B6F5A00BEA5}" destId="{CC7AC222-62AB-0740-87FD-51031D12E69B}" srcOrd="0" destOrd="0" parTransId="{1E11B91B-95E7-514C-B5F4-BEC51BD08A55}" sibTransId="{2D6E3CFC-5254-1441-9FAC-575D9C0F567E}"/>
    <dgm:cxn modelId="{BB9CCACF-0E1D-F941-83CA-F49B78B9FC78}" type="presOf" srcId="{A8E82007-4692-F74C-B1E6-BB6750A39551}" destId="{068A48F8-7554-0444-B2B2-A6480D0B74FA}" srcOrd="0" destOrd="0" presId="urn:microsoft.com/office/officeart/2008/layout/VerticalCurvedList"/>
    <dgm:cxn modelId="{7DA8EBCD-187C-9045-83B0-95E0ECB484BA}" srcId="{248E46C3-9410-5C4F-906C-7B6F5A00BEA5}" destId="{A8E82007-4692-F74C-B1E6-BB6750A39551}" srcOrd="3" destOrd="0" parTransId="{46307B9F-13A9-9B45-97E7-07269BE7A43D}" sibTransId="{E6038E07-EE75-F446-AD5B-B1C000D79EC5}"/>
    <dgm:cxn modelId="{C5AD9FE1-B692-214F-ADDC-60DAC7AF3A94}" type="presOf" srcId="{A05BD0DB-67FC-604C-8D3F-6FC519BC7C89}" destId="{1697EA08-C7BD-E448-B92B-8D29CDC94E52}" srcOrd="0" destOrd="0" presId="urn:microsoft.com/office/officeart/2008/layout/VerticalCurvedList"/>
    <dgm:cxn modelId="{6D5FC072-2C48-E349-B836-55AD7D478D1D}" type="presOf" srcId="{248E46C3-9410-5C4F-906C-7B6F5A00BEA5}" destId="{7C8E74E9-A80F-6E40-89A6-FB1A619CC4A0}" srcOrd="0" destOrd="0" presId="urn:microsoft.com/office/officeart/2008/layout/VerticalCurvedList"/>
    <dgm:cxn modelId="{A6B7FB2B-888B-5344-94C0-323EE2CCF524}" type="presOf" srcId="{7C9B1C63-DAC6-7B4B-BEDE-0FD1CFF7E047}" destId="{B8FA6CE6-5989-CA45-8FA5-3FB2EBCCB40C}" srcOrd="0" destOrd="0" presId="urn:microsoft.com/office/officeart/2008/layout/VerticalCurvedList"/>
    <dgm:cxn modelId="{CAD9D910-65F1-4F44-82A7-C3904AC3B940}" srcId="{248E46C3-9410-5C4F-906C-7B6F5A00BEA5}" destId="{7C9B1C63-DAC6-7B4B-BEDE-0FD1CFF7E047}" srcOrd="1" destOrd="0" parTransId="{CFF93CD4-DDB7-F149-9E96-50FE64C97813}" sibTransId="{6777B78F-1AFE-0947-839C-ABAF3899426B}"/>
    <dgm:cxn modelId="{E12A0F99-01A6-6849-9978-2D33D523AADB}" type="presOf" srcId="{2D6E3CFC-5254-1441-9FAC-575D9C0F567E}" destId="{357B4D70-A4CD-8044-84ED-B85B09175148}" srcOrd="0" destOrd="0" presId="urn:microsoft.com/office/officeart/2008/layout/VerticalCurvedList"/>
    <dgm:cxn modelId="{2786FAF8-EAA3-CD47-9F15-5F482A5D7EBB}" type="presParOf" srcId="{7C8E74E9-A80F-6E40-89A6-FB1A619CC4A0}" destId="{EDB5FA63-6488-7B4C-82D7-42FAF28320BF}" srcOrd="0" destOrd="0" presId="urn:microsoft.com/office/officeart/2008/layout/VerticalCurvedList"/>
    <dgm:cxn modelId="{174389CD-17CA-D64D-889D-1FE9537F38DE}" type="presParOf" srcId="{EDB5FA63-6488-7B4C-82D7-42FAF28320BF}" destId="{FB8AB6F2-D4CD-4749-84D4-75FEA2B9482D}" srcOrd="0" destOrd="0" presId="urn:microsoft.com/office/officeart/2008/layout/VerticalCurvedList"/>
    <dgm:cxn modelId="{FDE34AE7-E213-DE43-9F79-80B4F1427009}" type="presParOf" srcId="{FB8AB6F2-D4CD-4749-84D4-75FEA2B9482D}" destId="{C2A5A148-8DD9-6E4F-A74A-105AA26D3BDF}" srcOrd="0" destOrd="0" presId="urn:microsoft.com/office/officeart/2008/layout/VerticalCurvedList"/>
    <dgm:cxn modelId="{33A76E21-C7B4-D64A-A45C-5E6A61B3B6B0}" type="presParOf" srcId="{FB8AB6F2-D4CD-4749-84D4-75FEA2B9482D}" destId="{357B4D70-A4CD-8044-84ED-B85B09175148}" srcOrd="1" destOrd="0" presId="urn:microsoft.com/office/officeart/2008/layout/VerticalCurvedList"/>
    <dgm:cxn modelId="{4ADCBD45-D89C-134D-A111-35459EFEEE5C}" type="presParOf" srcId="{FB8AB6F2-D4CD-4749-84D4-75FEA2B9482D}" destId="{3C132E05-876B-684D-A56A-331ED4E09F1D}" srcOrd="2" destOrd="0" presId="urn:microsoft.com/office/officeart/2008/layout/VerticalCurvedList"/>
    <dgm:cxn modelId="{82217EDE-F71D-DA4A-B039-64BD343A7948}" type="presParOf" srcId="{FB8AB6F2-D4CD-4749-84D4-75FEA2B9482D}" destId="{317AE16A-9F3D-9640-A65B-4CD29DC0E2D7}" srcOrd="3" destOrd="0" presId="urn:microsoft.com/office/officeart/2008/layout/VerticalCurvedList"/>
    <dgm:cxn modelId="{68AFB17B-DEAF-CD46-A845-D977F0FE98A8}" type="presParOf" srcId="{EDB5FA63-6488-7B4C-82D7-42FAF28320BF}" destId="{0EB7CD9C-AE84-864D-8F77-9795838CD125}" srcOrd="1" destOrd="0" presId="urn:microsoft.com/office/officeart/2008/layout/VerticalCurvedList"/>
    <dgm:cxn modelId="{87957890-9EC2-4C4F-A49F-CE346EAD697B}" type="presParOf" srcId="{EDB5FA63-6488-7B4C-82D7-42FAF28320BF}" destId="{EE3D03BD-A942-E148-8984-6FCD660B563E}" srcOrd="2" destOrd="0" presId="urn:microsoft.com/office/officeart/2008/layout/VerticalCurvedList"/>
    <dgm:cxn modelId="{B005FD74-F7E8-EF48-811A-90D75FBE71E6}" type="presParOf" srcId="{EE3D03BD-A942-E148-8984-6FCD660B563E}" destId="{E47DA331-D7E8-E94F-9CA3-40AFB851311D}" srcOrd="0" destOrd="0" presId="urn:microsoft.com/office/officeart/2008/layout/VerticalCurvedList"/>
    <dgm:cxn modelId="{E86F614E-1BCE-6F4D-AD6C-F3EB8ACF7A34}" type="presParOf" srcId="{EDB5FA63-6488-7B4C-82D7-42FAF28320BF}" destId="{B8FA6CE6-5989-CA45-8FA5-3FB2EBCCB40C}" srcOrd="3" destOrd="0" presId="urn:microsoft.com/office/officeart/2008/layout/VerticalCurvedList"/>
    <dgm:cxn modelId="{9916C3D0-11A4-D146-BAE7-05E12CB1ECDF}" type="presParOf" srcId="{EDB5FA63-6488-7B4C-82D7-42FAF28320BF}" destId="{0A9FAAFD-A509-C448-8D23-B042304A31EF}" srcOrd="4" destOrd="0" presId="urn:microsoft.com/office/officeart/2008/layout/VerticalCurvedList"/>
    <dgm:cxn modelId="{F9926599-5DEF-9448-837C-0218CBFA306D}" type="presParOf" srcId="{0A9FAAFD-A509-C448-8D23-B042304A31EF}" destId="{BAFD9379-19B5-D34D-B1CB-4C8325B8D5A0}" srcOrd="0" destOrd="0" presId="urn:microsoft.com/office/officeart/2008/layout/VerticalCurvedList"/>
    <dgm:cxn modelId="{A2FC3654-A3EE-9A47-ACE2-C9F400E5E613}" type="presParOf" srcId="{EDB5FA63-6488-7B4C-82D7-42FAF28320BF}" destId="{1697EA08-C7BD-E448-B92B-8D29CDC94E52}" srcOrd="5" destOrd="0" presId="urn:microsoft.com/office/officeart/2008/layout/VerticalCurvedList"/>
    <dgm:cxn modelId="{A77735AD-AB89-B540-934F-5EFE36D9E4CC}" type="presParOf" srcId="{EDB5FA63-6488-7B4C-82D7-42FAF28320BF}" destId="{A7DA61A6-772A-6B47-8617-F412D0DA8BDF}" srcOrd="6" destOrd="0" presId="urn:microsoft.com/office/officeart/2008/layout/VerticalCurvedList"/>
    <dgm:cxn modelId="{88CB113C-1F01-894A-B61B-BE4B500DC049}" type="presParOf" srcId="{A7DA61A6-772A-6B47-8617-F412D0DA8BDF}" destId="{73C6DE0D-9568-A843-BDDF-4F6A05CB25FE}" srcOrd="0" destOrd="0" presId="urn:microsoft.com/office/officeart/2008/layout/VerticalCurvedList"/>
    <dgm:cxn modelId="{7F960E0B-A602-F641-A5BE-18B0F27A837B}" type="presParOf" srcId="{EDB5FA63-6488-7B4C-82D7-42FAF28320BF}" destId="{068A48F8-7554-0444-B2B2-A6480D0B74FA}" srcOrd="7" destOrd="0" presId="urn:microsoft.com/office/officeart/2008/layout/VerticalCurvedList"/>
    <dgm:cxn modelId="{368D75B6-D1E0-E34D-94D0-C5398553A717}" type="presParOf" srcId="{EDB5FA63-6488-7B4C-82D7-42FAF28320BF}" destId="{9A39EA83-16AF-8D4D-9798-0C82FCAC9B51}" srcOrd="8" destOrd="0" presId="urn:microsoft.com/office/officeart/2008/layout/VerticalCurvedList"/>
    <dgm:cxn modelId="{B9C6D1DB-FB73-1E4E-9C1E-E5DFE7F88D92}" type="presParOf" srcId="{9A39EA83-16AF-8D4D-9798-0C82FCAC9B51}" destId="{FDA706B4-67A1-0645-B0A0-ED9B6782160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B4D70-A4CD-8044-84ED-B85B09175148}">
      <dsp:nvSpPr>
        <dsp:cNvPr id="0" name=""/>
        <dsp:cNvSpPr/>
      </dsp:nvSpPr>
      <dsp:spPr>
        <a:xfrm>
          <a:off x="-5964123" y="-912652"/>
          <a:ext cx="7100025" cy="7100025"/>
        </a:xfrm>
        <a:prstGeom prst="blockArc">
          <a:avLst>
            <a:gd name="adj1" fmla="val 18900000"/>
            <a:gd name="adj2" fmla="val 2700000"/>
            <a:gd name="adj3" fmla="val 304"/>
          </a:avLst>
        </a:pr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EB7CD9C-AE84-864D-8F77-9795838CD125}">
      <dsp:nvSpPr>
        <dsp:cNvPr id="0" name=""/>
        <dsp:cNvSpPr/>
      </dsp:nvSpPr>
      <dsp:spPr>
        <a:xfrm>
          <a:off x="423097" y="277766"/>
          <a:ext cx="4862867" cy="55532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0787" tIns="45720" rIns="45720" bIns="45720" numCol="1" spcCol="1270" anchor="ctr" anchorCtr="0">
          <a:noAutofit/>
        </a:bodyPr>
        <a:lstStyle/>
        <a:p>
          <a:pPr lvl="0" algn="l" defTabSz="800100" rtl="0">
            <a:lnSpc>
              <a:spcPct val="90000"/>
            </a:lnSpc>
            <a:spcBef>
              <a:spcPct val="0"/>
            </a:spcBef>
            <a:spcAft>
              <a:spcPct val="35000"/>
            </a:spcAft>
          </a:pPr>
          <a:r>
            <a:rPr lang="en-US" sz="1800" b="1" i="1" kern="1200" baseline="0" dirty="0" smtClean="0"/>
            <a:t>Prebuilt functionality for social log-in</a:t>
          </a:r>
          <a:endParaRPr lang="en-US" sz="1800" b="1" i="1" kern="1200" dirty="0"/>
        </a:p>
      </dsp:txBody>
      <dsp:txXfrm>
        <a:off x="423097" y="277766"/>
        <a:ext cx="4862867" cy="555322"/>
      </dsp:txXfrm>
    </dsp:sp>
    <dsp:sp modelId="{E47DA331-D7E8-E94F-9CA3-40AFB851311D}">
      <dsp:nvSpPr>
        <dsp:cNvPr id="0" name=""/>
        <dsp:cNvSpPr/>
      </dsp:nvSpPr>
      <dsp:spPr>
        <a:xfrm>
          <a:off x="76020" y="208351"/>
          <a:ext cx="694153" cy="694153"/>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8FA6CE6-5989-CA45-8FA5-3FB2EBCCB40C}">
      <dsp:nvSpPr>
        <dsp:cNvPr id="0" name=""/>
        <dsp:cNvSpPr/>
      </dsp:nvSpPr>
      <dsp:spPr>
        <a:xfrm>
          <a:off x="879888" y="1110645"/>
          <a:ext cx="4406076" cy="555322"/>
        </a:xfrm>
        <a:prstGeom prst="rect">
          <a:avLst/>
        </a:prstGeom>
        <a:gradFill rotWithShape="0">
          <a:gsLst>
            <a:gs pos="0">
              <a:schemeClr val="accent5">
                <a:hueOff val="-1470669"/>
                <a:satOff val="-2046"/>
                <a:lumOff val="-784"/>
                <a:alphaOff val="0"/>
                <a:satMod val="103000"/>
                <a:lumMod val="102000"/>
                <a:tint val="94000"/>
              </a:schemeClr>
            </a:gs>
            <a:gs pos="50000">
              <a:schemeClr val="accent5">
                <a:hueOff val="-1470669"/>
                <a:satOff val="-2046"/>
                <a:lumOff val="-784"/>
                <a:alphaOff val="0"/>
                <a:satMod val="110000"/>
                <a:lumMod val="100000"/>
                <a:shade val="100000"/>
              </a:schemeClr>
            </a:gs>
            <a:gs pos="100000">
              <a:schemeClr val="accent5">
                <a:hueOff val="-1470669"/>
                <a:satOff val="-2046"/>
                <a:lumOff val="-7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0787" tIns="45720" rIns="45720" bIns="45720" numCol="1" spcCol="1270" anchor="ctr" anchorCtr="0">
          <a:noAutofit/>
        </a:bodyPr>
        <a:lstStyle/>
        <a:p>
          <a:pPr lvl="0" algn="l" defTabSz="800100" rtl="0">
            <a:lnSpc>
              <a:spcPct val="90000"/>
            </a:lnSpc>
            <a:spcBef>
              <a:spcPct val="0"/>
            </a:spcBef>
            <a:spcAft>
              <a:spcPct val="35000"/>
            </a:spcAft>
          </a:pPr>
          <a:r>
            <a:rPr lang="en-US" sz="1800" b="1" i="1" kern="1200" baseline="0" dirty="0" smtClean="0"/>
            <a:t>Get a sign-in flow working in minutes</a:t>
          </a:r>
          <a:endParaRPr lang="en-US" sz="1800" b="1" i="1" kern="1200" dirty="0"/>
        </a:p>
      </dsp:txBody>
      <dsp:txXfrm>
        <a:off x="879888" y="1110645"/>
        <a:ext cx="4406076" cy="555322"/>
      </dsp:txXfrm>
    </dsp:sp>
    <dsp:sp modelId="{BAFD9379-19B5-D34D-B1CB-4C8325B8D5A0}">
      <dsp:nvSpPr>
        <dsp:cNvPr id="0" name=""/>
        <dsp:cNvSpPr/>
      </dsp:nvSpPr>
      <dsp:spPr>
        <a:xfrm>
          <a:off x="532811" y="1041229"/>
          <a:ext cx="694153" cy="694153"/>
        </a:xfrm>
        <a:prstGeom prst="ellipse">
          <a:avLst/>
        </a:prstGeom>
        <a:solidFill>
          <a:schemeClr val="lt1">
            <a:hueOff val="0"/>
            <a:satOff val="0"/>
            <a:lumOff val="0"/>
            <a:alphaOff val="0"/>
          </a:schemeClr>
        </a:solidFill>
        <a:ln w="6350" cap="flat" cmpd="sng" algn="ctr">
          <a:solidFill>
            <a:schemeClr val="accent5">
              <a:hueOff val="-1470669"/>
              <a:satOff val="-2046"/>
              <a:lumOff val="-784"/>
              <a:alphaOff val="0"/>
            </a:schemeClr>
          </a:solidFill>
          <a:prstDash val="solid"/>
          <a:miter lim="800000"/>
        </a:ln>
        <a:effectLst/>
      </dsp:spPr>
      <dsp:style>
        <a:lnRef idx="1">
          <a:scrgbClr r="0" g="0" b="0"/>
        </a:lnRef>
        <a:fillRef idx="1">
          <a:scrgbClr r="0" g="0" b="0"/>
        </a:fillRef>
        <a:effectRef idx="0">
          <a:scrgbClr r="0" g="0" b="0"/>
        </a:effectRef>
        <a:fontRef idx="minor"/>
      </dsp:style>
    </dsp:sp>
    <dsp:sp modelId="{1697EA08-C7BD-E448-B92B-8D29CDC94E52}">
      <dsp:nvSpPr>
        <dsp:cNvPr id="0" name=""/>
        <dsp:cNvSpPr/>
      </dsp:nvSpPr>
      <dsp:spPr>
        <a:xfrm>
          <a:off x="1088767" y="1943523"/>
          <a:ext cx="4197198" cy="555322"/>
        </a:xfrm>
        <a:prstGeom prst="rect">
          <a:avLst/>
        </a:prstGeom>
        <a:gradFill rotWithShape="0">
          <a:gsLst>
            <a:gs pos="0">
              <a:schemeClr val="accent5">
                <a:hueOff val="-2941338"/>
                <a:satOff val="-4091"/>
                <a:lumOff val="-1569"/>
                <a:alphaOff val="0"/>
                <a:satMod val="103000"/>
                <a:lumMod val="102000"/>
                <a:tint val="94000"/>
              </a:schemeClr>
            </a:gs>
            <a:gs pos="50000">
              <a:schemeClr val="accent5">
                <a:hueOff val="-2941338"/>
                <a:satOff val="-4091"/>
                <a:lumOff val="-1569"/>
                <a:alphaOff val="0"/>
                <a:satMod val="110000"/>
                <a:lumMod val="100000"/>
                <a:shade val="100000"/>
              </a:schemeClr>
            </a:gs>
            <a:gs pos="100000">
              <a:schemeClr val="accent5">
                <a:hueOff val="-2941338"/>
                <a:satOff val="-4091"/>
                <a:lumOff val="-156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0787" tIns="45720" rIns="45720" bIns="45720" numCol="1" spcCol="1270" anchor="ctr" anchorCtr="0">
          <a:noAutofit/>
        </a:bodyPr>
        <a:lstStyle/>
        <a:p>
          <a:pPr lvl="0" algn="l" defTabSz="800100" rtl="0">
            <a:lnSpc>
              <a:spcPct val="90000"/>
            </a:lnSpc>
            <a:spcBef>
              <a:spcPct val="0"/>
            </a:spcBef>
            <a:spcAft>
              <a:spcPct val="35000"/>
            </a:spcAft>
          </a:pPr>
          <a:r>
            <a:rPr lang="en-US" sz="1800" b="1" i="1" kern="1200" baseline="0" dirty="0" smtClean="0"/>
            <a:t>Protect your backend resources</a:t>
          </a:r>
          <a:endParaRPr lang="en-US" sz="1800" b="1" i="1" kern="1200" dirty="0"/>
        </a:p>
      </dsp:txBody>
      <dsp:txXfrm>
        <a:off x="1088767" y="1943523"/>
        <a:ext cx="4197198" cy="555322"/>
      </dsp:txXfrm>
    </dsp:sp>
    <dsp:sp modelId="{73C6DE0D-9568-A843-BDDF-4F6A05CB25FE}">
      <dsp:nvSpPr>
        <dsp:cNvPr id="0" name=""/>
        <dsp:cNvSpPr/>
      </dsp:nvSpPr>
      <dsp:spPr>
        <a:xfrm>
          <a:off x="741690" y="1874108"/>
          <a:ext cx="694153" cy="694153"/>
        </a:xfrm>
        <a:prstGeom prst="ellipse">
          <a:avLst/>
        </a:prstGeom>
        <a:solidFill>
          <a:schemeClr val="lt1">
            <a:hueOff val="0"/>
            <a:satOff val="0"/>
            <a:lumOff val="0"/>
            <a:alphaOff val="0"/>
          </a:schemeClr>
        </a:solidFill>
        <a:ln w="6350" cap="flat" cmpd="sng" algn="ctr">
          <a:solidFill>
            <a:schemeClr val="accent5">
              <a:hueOff val="-2941338"/>
              <a:satOff val="-4091"/>
              <a:lumOff val="-1569"/>
              <a:alphaOff val="0"/>
            </a:schemeClr>
          </a:solidFill>
          <a:prstDash val="solid"/>
          <a:miter lim="800000"/>
        </a:ln>
        <a:effectLst/>
      </dsp:spPr>
      <dsp:style>
        <a:lnRef idx="1">
          <a:scrgbClr r="0" g="0" b="0"/>
        </a:lnRef>
        <a:fillRef idx="1">
          <a:scrgbClr r="0" g="0" b="0"/>
        </a:fillRef>
        <a:effectRef idx="0">
          <a:scrgbClr r="0" g="0" b="0"/>
        </a:effectRef>
        <a:fontRef idx="minor"/>
      </dsp:style>
    </dsp:sp>
    <dsp:sp modelId="{FC401568-E01A-BC49-BF17-020DEC936A15}">
      <dsp:nvSpPr>
        <dsp:cNvPr id="0" name=""/>
        <dsp:cNvSpPr/>
      </dsp:nvSpPr>
      <dsp:spPr>
        <a:xfrm>
          <a:off x="1088767" y="2775874"/>
          <a:ext cx="4197198" cy="555322"/>
        </a:xfrm>
        <a:prstGeom prst="rect">
          <a:avLst/>
        </a:prstGeom>
        <a:gradFill rotWithShape="0">
          <a:gsLst>
            <a:gs pos="0">
              <a:schemeClr val="accent5">
                <a:hueOff val="-4412007"/>
                <a:satOff val="-6137"/>
                <a:lumOff val="-2353"/>
                <a:alphaOff val="0"/>
                <a:satMod val="103000"/>
                <a:lumMod val="102000"/>
                <a:tint val="94000"/>
              </a:schemeClr>
            </a:gs>
            <a:gs pos="50000">
              <a:schemeClr val="accent5">
                <a:hueOff val="-4412007"/>
                <a:satOff val="-6137"/>
                <a:lumOff val="-2353"/>
                <a:alphaOff val="0"/>
                <a:satMod val="110000"/>
                <a:lumMod val="100000"/>
                <a:shade val="100000"/>
              </a:schemeClr>
            </a:gs>
            <a:gs pos="100000">
              <a:schemeClr val="accent5">
                <a:hueOff val="-4412007"/>
                <a:satOff val="-6137"/>
                <a:lumOff val="-2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0787" tIns="45720" rIns="45720" bIns="45720" numCol="1" spcCol="1270" anchor="ctr" anchorCtr="0">
          <a:noAutofit/>
        </a:bodyPr>
        <a:lstStyle/>
        <a:p>
          <a:pPr lvl="0" algn="l" defTabSz="800100" rtl="0">
            <a:lnSpc>
              <a:spcPct val="90000"/>
            </a:lnSpc>
            <a:spcBef>
              <a:spcPct val="0"/>
            </a:spcBef>
            <a:spcAft>
              <a:spcPct val="35000"/>
            </a:spcAft>
          </a:pPr>
          <a:r>
            <a:rPr lang="en-US" sz="1800" b="1" i="1" kern="1200" baseline="0" dirty="0" smtClean="0"/>
            <a:t>Deliver tailored experiences for your users using Profiles</a:t>
          </a:r>
          <a:endParaRPr lang="en-US" sz="1800" b="1" i="1" kern="1200" dirty="0"/>
        </a:p>
      </dsp:txBody>
      <dsp:txXfrm>
        <a:off x="1088767" y="2775874"/>
        <a:ext cx="4197198" cy="555322"/>
      </dsp:txXfrm>
    </dsp:sp>
    <dsp:sp modelId="{8463BE77-D0E9-9541-96A9-27448F3B74B2}">
      <dsp:nvSpPr>
        <dsp:cNvPr id="0" name=""/>
        <dsp:cNvSpPr/>
      </dsp:nvSpPr>
      <dsp:spPr>
        <a:xfrm>
          <a:off x="741690" y="2706459"/>
          <a:ext cx="694153" cy="694153"/>
        </a:xfrm>
        <a:prstGeom prst="ellipse">
          <a:avLst/>
        </a:prstGeom>
        <a:solidFill>
          <a:schemeClr val="lt1">
            <a:hueOff val="0"/>
            <a:satOff val="0"/>
            <a:lumOff val="0"/>
            <a:alphaOff val="0"/>
          </a:schemeClr>
        </a:solidFill>
        <a:ln w="6350" cap="flat" cmpd="sng" algn="ctr">
          <a:solidFill>
            <a:schemeClr val="accent5">
              <a:hueOff val="-4412007"/>
              <a:satOff val="-6137"/>
              <a:lumOff val="-2353"/>
              <a:alphaOff val="0"/>
            </a:schemeClr>
          </a:solidFill>
          <a:prstDash val="solid"/>
          <a:miter lim="800000"/>
        </a:ln>
        <a:effectLst/>
      </dsp:spPr>
      <dsp:style>
        <a:lnRef idx="1">
          <a:scrgbClr r="0" g="0" b="0"/>
        </a:lnRef>
        <a:fillRef idx="1">
          <a:scrgbClr r="0" g="0" b="0"/>
        </a:fillRef>
        <a:effectRef idx="0">
          <a:scrgbClr r="0" g="0" b="0"/>
        </a:effectRef>
        <a:fontRef idx="minor"/>
      </dsp:style>
    </dsp:sp>
    <dsp:sp modelId="{A3D87CAB-EB7E-D74D-AE2B-B345BFC6B4C3}">
      <dsp:nvSpPr>
        <dsp:cNvPr id="0" name=""/>
        <dsp:cNvSpPr/>
      </dsp:nvSpPr>
      <dsp:spPr>
        <a:xfrm>
          <a:off x="879888" y="3608753"/>
          <a:ext cx="4406076" cy="555322"/>
        </a:xfrm>
        <a:prstGeom prst="rect">
          <a:avLst/>
        </a:prstGeom>
        <a:gradFill rotWithShape="0">
          <a:gsLst>
            <a:gs pos="0">
              <a:schemeClr val="accent5">
                <a:hueOff val="-5882676"/>
                <a:satOff val="-8182"/>
                <a:lumOff val="-3138"/>
                <a:alphaOff val="0"/>
                <a:satMod val="103000"/>
                <a:lumMod val="102000"/>
                <a:tint val="94000"/>
              </a:schemeClr>
            </a:gs>
            <a:gs pos="50000">
              <a:schemeClr val="accent5">
                <a:hueOff val="-5882676"/>
                <a:satOff val="-8182"/>
                <a:lumOff val="-3138"/>
                <a:alphaOff val="0"/>
                <a:satMod val="110000"/>
                <a:lumMod val="100000"/>
                <a:shade val="100000"/>
              </a:schemeClr>
            </a:gs>
            <a:gs pos="100000">
              <a:schemeClr val="accent5">
                <a:hueOff val="-5882676"/>
                <a:satOff val="-8182"/>
                <a:lumOff val="-313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0787" tIns="45720" rIns="45720" bIns="45720" numCol="1" spcCol="1270" anchor="ctr" anchorCtr="0">
          <a:noAutofit/>
        </a:bodyPr>
        <a:lstStyle/>
        <a:p>
          <a:pPr lvl="0" algn="l" defTabSz="800100" rtl="0">
            <a:lnSpc>
              <a:spcPct val="90000"/>
            </a:lnSpc>
            <a:spcBef>
              <a:spcPct val="0"/>
            </a:spcBef>
            <a:spcAft>
              <a:spcPct val="35000"/>
            </a:spcAft>
          </a:pPr>
          <a:r>
            <a:rPr lang="en-US" sz="1800" b="1" i="1" kern="1200" baseline="0" dirty="0" smtClean="0"/>
            <a:t>SDK-s and REST API-s</a:t>
          </a:r>
          <a:endParaRPr lang="en-US" sz="1800" b="1" i="1" kern="1200" dirty="0"/>
        </a:p>
      </dsp:txBody>
      <dsp:txXfrm>
        <a:off x="879888" y="3608753"/>
        <a:ext cx="4406076" cy="555322"/>
      </dsp:txXfrm>
    </dsp:sp>
    <dsp:sp modelId="{58598B29-C09C-464D-A9F4-9D907C690090}">
      <dsp:nvSpPr>
        <dsp:cNvPr id="0" name=""/>
        <dsp:cNvSpPr/>
      </dsp:nvSpPr>
      <dsp:spPr>
        <a:xfrm>
          <a:off x="532811" y="3539337"/>
          <a:ext cx="694153" cy="694153"/>
        </a:xfrm>
        <a:prstGeom prst="ellipse">
          <a:avLst/>
        </a:prstGeom>
        <a:solidFill>
          <a:schemeClr val="lt1">
            <a:hueOff val="0"/>
            <a:satOff val="0"/>
            <a:lumOff val="0"/>
            <a:alphaOff val="0"/>
          </a:schemeClr>
        </a:solidFill>
        <a:ln w="6350" cap="flat" cmpd="sng" algn="ctr">
          <a:solidFill>
            <a:schemeClr val="accent5">
              <a:hueOff val="-5882676"/>
              <a:satOff val="-8182"/>
              <a:lumOff val="-3138"/>
              <a:alphaOff val="0"/>
            </a:schemeClr>
          </a:solidFill>
          <a:prstDash val="solid"/>
          <a:miter lim="800000"/>
        </a:ln>
        <a:effectLst/>
      </dsp:spPr>
      <dsp:style>
        <a:lnRef idx="1">
          <a:scrgbClr r="0" g="0" b="0"/>
        </a:lnRef>
        <a:fillRef idx="1">
          <a:scrgbClr r="0" g="0" b="0"/>
        </a:fillRef>
        <a:effectRef idx="0">
          <a:scrgbClr r="0" g="0" b="0"/>
        </a:effectRef>
        <a:fontRef idx="minor"/>
      </dsp:style>
    </dsp:sp>
    <dsp:sp modelId="{FD860F59-88FF-5F40-B674-03C08EBDEA03}">
      <dsp:nvSpPr>
        <dsp:cNvPr id="0" name=""/>
        <dsp:cNvSpPr/>
      </dsp:nvSpPr>
      <dsp:spPr>
        <a:xfrm>
          <a:off x="423097" y="4441631"/>
          <a:ext cx="4862867" cy="555322"/>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0787" tIns="45720" rIns="45720" bIns="45720" numCol="1" spcCol="1270" anchor="ctr" anchorCtr="0">
          <a:noAutofit/>
        </a:bodyPr>
        <a:lstStyle/>
        <a:p>
          <a:pPr lvl="0" algn="l" defTabSz="800100" rtl="0">
            <a:lnSpc>
              <a:spcPct val="90000"/>
            </a:lnSpc>
            <a:spcBef>
              <a:spcPct val="0"/>
            </a:spcBef>
            <a:spcAft>
              <a:spcPct val="35000"/>
            </a:spcAft>
          </a:pPr>
          <a:r>
            <a:rPr lang="en-US" sz="1800" b="1" i="1" kern="1200" baseline="0" dirty="0" smtClean="0"/>
            <a:t>Quickly on-board</a:t>
          </a:r>
          <a:endParaRPr lang="en-US" sz="1800" b="1" i="1" kern="1200" dirty="0"/>
        </a:p>
      </dsp:txBody>
      <dsp:txXfrm>
        <a:off x="423097" y="4441631"/>
        <a:ext cx="4862867" cy="555322"/>
      </dsp:txXfrm>
    </dsp:sp>
    <dsp:sp modelId="{E349AD8C-5982-454A-9BC3-EC2C22347339}">
      <dsp:nvSpPr>
        <dsp:cNvPr id="0" name=""/>
        <dsp:cNvSpPr/>
      </dsp:nvSpPr>
      <dsp:spPr>
        <a:xfrm>
          <a:off x="76020" y="4372216"/>
          <a:ext cx="694153" cy="694153"/>
        </a:xfrm>
        <a:prstGeom prst="ellipse">
          <a:avLst/>
        </a:prstGeom>
        <a:solidFill>
          <a:schemeClr val="lt1">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B4D70-A4CD-8044-84ED-B85B09175148}">
      <dsp:nvSpPr>
        <dsp:cNvPr id="0" name=""/>
        <dsp:cNvSpPr/>
      </dsp:nvSpPr>
      <dsp:spPr>
        <a:xfrm>
          <a:off x="-5497284" y="-836823"/>
          <a:ext cx="6507503" cy="6507503"/>
        </a:xfrm>
        <a:prstGeom prst="blockArc">
          <a:avLst>
            <a:gd name="adj1" fmla="val 18900000"/>
            <a:gd name="adj2" fmla="val 2700000"/>
            <a:gd name="adj3" fmla="val 332"/>
          </a:avLst>
        </a:pr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EB7CD9C-AE84-864D-8F77-9795838CD125}">
      <dsp:nvSpPr>
        <dsp:cNvPr id="0" name=""/>
        <dsp:cNvSpPr/>
      </dsp:nvSpPr>
      <dsp:spPr>
        <a:xfrm>
          <a:off x="356540" y="254550"/>
          <a:ext cx="4857146" cy="50890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3946" tIns="45720" rIns="45720" bIns="45720" numCol="1" spcCol="1270" anchor="ctr" anchorCtr="0">
          <a:noAutofit/>
        </a:bodyPr>
        <a:lstStyle/>
        <a:p>
          <a:pPr lvl="0" algn="l" defTabSz="800100" rtl="0">
            <a:lnSpc>
              <a:spcPct val="90000"/>
            </a:lnSpc>
            <a:spcBef>
              <a:spcPct val="0"/>
            </a:spcBef>
            <a:spcAft>
              <a:spcPct val="35000"/>
            </a:spcAft>
          </a:pPr>
          <a:r>
            <a:rPr lang="en-US" sz="1800" b="1" i="1" kern="1200" baseline="0" dirty="0" smtClean="0"/>
            <a:t>Dedicated per Customer</a:t>
          </a:r>
          <a:endParaRPr lang="en-US" sz="1800" b="1" i="1" kern="1200" dirty="0"/>
        </a:p>
      </dsp:txBody>
      <dsp:txXfrm>
        <a:off x="356540" y="254550"/>
        <a:ext cx="4857146" cy="508908"/>
      </dsp:txXfrm>
    </dsp:sp>
    <dsp:sp modelId="{E47DA331-D7E8-E94F-9CA3-40AFB851311D}">
      <dsp:nvSpPr>
        <dsp:cNvPr id="0" name=""/>
        <dsp:cNvSpPr/>
      </dsp:nvSpPr>
      <dsp:spPr>
        <a:xfrm>
          <a:off x="38472" y="190937"/>
          <a:ext cx="636135" cy="636135"/>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8FA6CE6-5989-CA45-8FA5-3FB2EBCCB40C}">
      <dsp:nvSpPr>
        <dsp:cNvPr id="0" name=""/>
        <dsp:cNvSpPr/>
      </dsp:nvSpPr>
      <dsp:spPr>
        <a:xfrm>
          <a:off x="775152" y="1017816"/>
          <a:ext cx="4438534" cy="508908"/>
        </a:xfrm>
        <a:prstGeom prst="rect">
          <a:avLst/>
        </a:prstGeom>
        <a:gradFill rotWithShape="0">
          <a:gsLst>
            <a:gs pos="0">
              <a:schemeClr val="accent5">
                <a:hueOff val="-1470669"/>
                <a:satOff val="-2046"/>
                <a:lumOff val="-784"/>
                <a:alphaOff val="0"/>
                <a:satMod val="103000"/>
                <a:lumMod val="102000"/>
                <a:tint val="94000"/>
              </a:schemeClr>
            </a:gs>
            <a:gs pos="50000">
              <a:schemeClr val="accent5">
                <a:hueOff val="-1470669"/>
                <a:satOff val="-2046"/>
                <a:lumOff val="-784"/>
                <a:alphaOff val="0"/>
                <a:satMod val="110000"/>
                <a:lumMod val="100000"/>
                <a:shade val="100000"/>
              </a:schemeClr>
            </a:gs>
            <a:gs pos="100000">
              <a:schemeClr val="accent5">
                <a:hueOff val="-1470669"/>
                <a:satOff val="-2046"/>
                <a:lumOff val="-7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3946" tIns="45720" rIns="45720" bIns="45720" numCol="1" spcCol="1270" anchor="ctr" anchorCtr="0">
          <a:noAutofit/>
        </a:bodyPr>
        <a:lstStyle/>
        <a:p>
          <a:pPr lvl="0" algn="l" defTabSz="800100" rtl="0">
            <a:lnSpc>
              <a:spcPct val="90000"/>
            </a:lnSpc>
            <a:spcBef>
              <a:spcPct val="0"/>
            </a:spcBef>
            <a:spcAft>
              <a:spcPct val="35000"/>
            </a:spcAft>
          </a:pPr>
          <a:r>
            <a:rPr lang="en-US" sz="1800" b="1" i="1" kern="1200" baseline="0" dirty="0" smtClean="0"/>
            <a:t>TLS Security from Worker to Master</a:t>
          </a:r>
          <a:endParaRPr lang="en-US" sz="1800" b="1" i="1" kern="1200" dirty="0"/>
        </a:p>
      </dsp:txBody>
      <dsp:txXfrm>
        <a:off x="775152" y="1017816"/>
        <a:ext cx="4438534" cy="508908"/>
      </dsp:txXfrm>
    </dsp:sp>
    <dsp:sp modelId="{BAFD9379-19B5-D34D-B1CB-4C8325B8D5A0}">
      <dsp:nvSpPr>
        <dsp:cNvPr id="0" name=""/>
        <dsp:cNvSpPr/>
      </dsp:nvSpPr>
      <dsp:spPr>
        <a:xfrm>
          <a:off x="457084" y="954203"/>
          <a:ext cx="636135" cy="636135"/>
        </a:xfrm>
        <a:prstGeom prst="ellipse">
          <a:avLst/>
        </a:prstGeom>
        <a:solidFill>
          <a:schemeClr val="lt1">
            <a:hueOff val="0"/>
            <a:satOff val="0"/>
            <a:lumOff val="0"/>
            <a:alphaOff val="0"/>
          </a:schemeClr>
        </a:solidFill>
        <a:ln w="6350" cap="flat" cmpd="sng" algn="ctr">
          <a:solidFill>
            <a:schemeClr val="accent5">
              <a:hueOff val="-1470669"/>
              <a:satOff val="-2046"/>
              <a:lumOff val="-784"/>
              <a:alphaOff val="0"/>
            </a:schemeClr>
          </a:solidFill>
          <a:prstDash val="solid"/>
          <a:miter lim="800000"/>
        </a:ln>
        <a:effectLst/>
      </dsp:spPr>
      <dsp:style>
        <a:lnRef idx="1">
          <a:scrgbClr r="0" g="0" b="0"/>
        </a:lnRef>
        <a:fillRef idx="1">
          <a:scrgbClr r="0" g="0" b="0"/>
        </a:fillRef>
        <a:effectRef idx="0">
          <a:scrgbClr r="0" g="0" b="0"/>
        </a:effectRef>
        <a:fontRef idx="minor"/>
      </dsp:style>
    </dsp:sp>
    <dsp:sp modelId="{1697EA08-C7BD-E448-B92B-8D29CDC94E52}">
      <dsp:nvSpPr>
        <dsp:cNvPr id="0" name=""/>
        <dsp:cNvSpPr/>
      </dsp:nvSpPr>
      <dsp:spPr>
        <a:xfrm>
          <a:off x="966573" y="1781082"/>
          <a:ext cx="4247113" cy="508908"/>
        </a:xfrm>
        <a:prstGeom prst="rect">
          <a:avLst/>
        </a:prstGeom>
        <a:gradFill rotWithShape="0">
          <a:gsLst>
            <a:gs pos="0">
              <a:schemeClr val="accent5">
                <a:hueOff val="-2941338"/>
                <a:satOff val="-4091"/>
                <a:lumOff val="-1569"/>
                <a:alphaOff val="0"/>
                <a:satMod val="103000"/>
                <a:lumMod val="102000"/>
                <a:tint val="94000"/>
              </a:schemeClr>
            </a:gs>
            <a:gs pos="50000">
              <a:schemeClr val="accent5">
                <a:hueOff val="-2941338"/>
                <a:satOff val="-4091"/>
                <a:lumOff val="-1569"/>
                <a:alphaOff val="0"/>
                <a:satMod val="110000"/>
                <a:lumMod val="100000"/>
                <a:shade val="100000"/>
              </a:schemeClr>
            </a:gs>
            <a:gs pos="100000">
              <a:schemeClr val="accent5">
                <a:hueOff val="-2941338"/>
                <a:satOff val="-4091"/>
                <a:lumOff val="-156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3946" tIns="45720" rIns="45720" bIns="45720" numCol="1" spcCol="1270" anchor="ctr" anchorCtr="0">
          <a:noAutofit/>
        </a:bodyPr>
        <a:lstStyle/>
        <a:p>
          <a:pPr lvl="0" algn="l" defTabSz="800100" rtl="0">
            <a:lnSpc>
              <a:spcPct val="90000"/>
            </a:lnSpc>
            <a:spcBef>
              <a:spcPct val="0"/>
            </a:spcBef>
            <a:spcAft>
              <a:spcPct val="35000"/>
            </a:spcAft>
          </a:pPr>
          <a:r>
            <a:rPr lang="en-US" sz="1800" b="1" i="1" kern="1200" baseline="0" dirty="0" smtClean="0"/>
            <a:t>Load balancer + Ingress Support</a:t>
          </a:r>
          <a:endParaRPr lang="en-US" sz="1800" b="1" i="1" kern="1200" dirty="0"/>
        </a:p>
      </dsp:txBody>
      <dsp:txXfrm>
        <a:off x="966573" y="1781082"/>
        <a:ext cx="4247113" cy="508908"/>
      </dsp:txXfrm>
    </dsp:sp>
    <dsp:sp modelId="{73C6DE0D-9568-A843-BDDF-4F6A05CB25FE}">
      <dsp:nvSpPr>
        <dsp:cNvPr id="0" name=""/>
        <dsp:cNvSpPr/>
      </dsp:nvSpPr>
      <dsp:spPr>
        <a:xfrm>
          <a:off x="648505" y="1717469"/>
          <a:ext cx="636135" cy="636135"/>
        </a:xfrm>
        <a:prstGeom prst="ellipse">
          <a:avLst/>
        </a:prstGeom>
        <a:solidFill>
          <a:schemeClr val="lt1">
            <a:hueOff val="0"/>
            <a:satOff val="0"/>
            <a:lumOff val="0"/>
            <a:alphaOff val="0"/>
          </a:schemeClr>
        </a:solidFill>
        <a:ln w="6350" cap="flat" cmpd="sng" algn="ctr">
          <a:solidFill>
            <a:schemeClr val="accent5">
              <a:hueOff val="-2941338"/>
              <a:satOff val="-4091"/>
              <a:lumOff val="-1569"/>
              <a:alphaOff val="0"/>
            </a:schemeClr>
          </a:solidFill>
          <a:prstDash val="solid"/>
          <a:miter lim="800000"/>
        </a:ln>
        <a:effectLst/>
      </dsp:spPr>
      <dsp:style>
        <a:lnRef idx="1">
          <a:scrgbClr r="0" g="0" b="0"/>
        </a:lnRef>
        <a:fillRef idx="1">
          <a:scrgbClr r="0" g="0" b="0"/>
        </a:fillRef>
        <a:effectRef idx="0">
          <a:scrgbClr r="0" g="0" b="0"/>
        </a:effectRef>
        <a:fontRef idx="minor"/>
      </dsp:style>
    </dsp:sp>
    <dsp:sp modelId="{FC401568-E01A-BC49-BF17-020DEC936A15}">
      <dsp:nvSpPr>
        <dsp:cNvPr id="0" name=""/>
        <dsp:cNvSpPr/>
      </dsp:nvSpPr>
      <dsp:spPr>
        <a:xfrm>
          <a:off x="966573" y="2543865"/>
          <a:ext cx="4247113" cy="508908"/>
        </a:xfrm>
        <a:prstGeom prst="rect">
          <a:avLst/>
        </a:prstGeom>
        <a:gradFill rotWithShape="0">
          <a:gsLst>
            <a:gs pos="0">
              <a:schemeClr val="accent5">
                <a:hueOff val="-4412007"/>
                <a:satOff val="-6137"/>
                <a:lumOff val="-2353"/>
                <a:alphaOff val="0"/>
                <a:satMod val="103000"/>
                <a:lumMod val="102000"/>
                <a:tint val="94000"/>
              </a:schemeClr>
            </a:gs>
            <a:gs pos="50000">
              <a:schemeClr val="accent5">
                <a:hueOff val="-4412007"/>
                <a:satOff val="-6137"/>
                <a:lumOff val="-2353"/>
                <a:alphaOff val="0"/>
                <a:satMod val="110000"/>
                <a:lumMod val="100000"/>
                <a:shade val="100000"/>
              </a:schemeClr>
            </a:gs>
            <a:gs pos="100000">
              <a:schemeClr val="accent5">
                <a:hueOff val="-4412007"/>
                <a:satOff val="-6137"/>
                <a:lumOff val="-2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3946" tIns="45720" rIns="45720" bIns="45720" numCol="1" spcCol="1270" anchor="ctr" anchorCtr="0">
          <a:noAutofit/>
        </a:bodyPr>
        <a:lstStyle/>
        <a:p>
          <a:pPr lvl="0" algn="l" defTabSz="800100" rtl="0">
            <a:lnSpc>
              <a:spcPct val="90000"/>
            </a:lnSpc>
            <a:spcBef>
              <a:spcPct val="0"/>
            </a:spcBef>
            <a:spcAft>
              <a:spcPct val="35000"/>
            </a:spcAft>
          </a:pPr>
          <a:r>
            <a:rPr lang="en-US" sz="1800" b="1" i="1" kern="1200" baseline="0" dirty="0" smtClean="0"/>
            <a:t>Compute, Network, Storage Isolation</a:t>
          </a:r>
          <a:endParaRPr lang="en-US" sz="1800" b="1" i="1" kern="1200" dirty="0"/>
        </a:p>
      </dsp:txBody>
      <dsp:txXfrm>
        <a:off x="966573" y="2543865"/>
        <a:ext cx="4247113" cy="508908"/>
      </dsp:txXfrm>
    </dsp:sp>
    <dsp:sp modelId="{8463BE77-D0E9-9541-96A9-27448F3B74B2}">
      <dsp:nvSpPr>
        <dsp:cNvPr id="0" name=""/>
        <dsp:cNvSpPr/>
      </dsp:nvSpPr>
      <dsp:spPr>
        <a:xfrm>
          <a:off x="648505" y="2480252"/>
          <a:ext cx="636135" cy="636135"/>
        </a:xfrm>
        <a:prstGeom prst="ellipse">
          <a:avLst/>
        </a:prstGeom>
        <a:solidFill>
          <a:schemeClr val="lt1">
            <a:hueOff val="0"/>
            <a:satOff val="0"/>
            <a:lumOff val="0"/>
            <a:alphaOff val="0"/>
          </a:schemeClr>
        </a:solidFill>
        <a:ln w="6350" cap="flat" cmpd="sng" algn="ctr">
          <a:solidFill>
            <a:schemeClr val="accent5">
              <a:hueOff val="-4412007"/>
              <a:satOff val="-6137"/>
              <a:lumOff val="-2353"/>
              <a:alphaOff val="0"/>
            </a:schemeClr>
          </a:solidFill>
          <a:prstDash val="solid"/>
          <a:miter lim="800000"/>
        </a:ln>
        <a:effectLst/>
      </dsp:spPr>
      <dsp:style>
        <a:lnRef idx="1">
          <a:scrgbClr r="0" g="0" b="0"/>
        </a:lnRef>
        <a:fillRef idx="1">
          <a:scrgbClr r="0" g="0" b="0"/>
        </a:fillRef>
        <a:effectRef idx="0">
          <a:scrgbClr r="0" g="0" b="0"/>
        </a:effectRef>
        <a:fontRef idx="minor"/>
      </dsp:style>
    </dsp:sp>
    <dsp:sp modelId="{A3D87CAB-EB7E-D74D-AE2B-B345BFC6B4C3}">
      <dsp:nvSpPr>
        <dsp:cNvPr id="0" name=""/>
        <dsp:cNvSpPr/>
      </dsp:nvSpPr>
      <dsp:spPr>
        <a:xfrm>
          <a:off x="647300" y="3337640"/>
          <a:ext cx="4566319" cy="508908"/>
        </a:xfrm>
        <a:prstGeom prst="rect">
          <a:avLst/>
        </a:prstGeom>
        <a:gradFill rotWithShape="0">
          <a:gsLst>
            <a:gs pos="0">
              <a:schemeClr val="accent5">
                <a:hueOff val="-5882676"/>
                <a:satOff val="-8182"/>
                <a:lumOff val="-3138"/>
                <a:alphaOff val="0"/>
                <a:satMod val="103000"/>
                <a:lumMod val="102000"/>
                <a:tint val="94000"/>
              </a:schemeClr>
            </a:gs>
            <a:gs pos="50000">
              <a:schemeClr val="accent5">
                <a:hueOff val="-5882676"/>
                <a:satOff val="-8182"/>
                <a:lumOff val="-3138"/>
                <a:alphaOff val="0"/>
                <a:satMod val="110000"/>
                <a:lumMod val="100000"/>
                <a:shade val="100000"/>
              </a:schemeClr>
            </a:gs>
            <a:gs pos="100000">
              <a:schemeClr val="accent5">
                <a:hueOff val="-5882676"/>
                <a:satOff val="-8182"/>
                <a:lumOff val="-313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3946" tIns="45720" rIns="45720" bIns="45720" numCol="1" spcCol="1270" anchor="ctr" anchorCtr="0">
          <a:noAutofit/>
        </a:bodyPr>
        <a:lstStyle/>
        <a:p>
          <a:pPr lvl="0" algn="l" defTabSz="800100" rtl="0">
            <a:lnSpc>
              <a:spcPct val="90000"/>
            </a:lnSpc>
            <a:spcBef>
              <a:spcPct val="0"/>
            </a:spcBef>
            <a:spcAft>
              <a:spcPct val="35000"/>
            </a:spcAft>
          </a:pPr>
          <a:r>
            <a:rPr lang="en-US" sz="1800" b="1" i="1" kern="1200" baseline="0" dirty="0" smtClean="0"/>
            <a:t> Firewall Protection</a:t>
          </a:r>
          <a:endParaRPr lang="en-US" sz="1800" b="1" i="1" kern="1200" dirty="0"/>
        </a:p>
      </dsp:txBody>
      <dsp:txXfrm>
        <a:off x="647300" y="3337640"/>
        <a:ext cx="4566319" cy="508908"/>
      </dsp:txXfrm>
    </dsp:sp>
    <dsp:sp modelId="{58598B29-C09C-464D-A9F4-9D907C690090}">
      <dsp:nvSpPr>
        <dsp:cNvPr id="0" name=""/>
        <dsp:cNvSpPr/>
      </dsp:nvSpPr>
      <dsp:spPr>
        <a:xfrm>
          <a:off x="457084" y="3243518"/>
          <a:ext cx="636135" cy="636135"/>
        </a:xfrm>
        <a:prstGeom prst="ellipse">
          <a:avLst/>
        </a:prstGeom>
        <a:solidFill>
          <a:schemeClr val="lt1">
            <a:hueOff val="0"/>
            <a:satOff val="0"/>
            <a:lumOff val="0"/>
            <a:alphaOff val="0"/>
          </a:schemeClr>
        </a:solidFill>
        <a:ln w="6350" cap="flat" cmpd="sng" algn="ctr">
          <a:solidFill>
            <a:schemeClr val="accent5">
              <a:hueOff val="-5882676"/>
              <a:satOff val="-8182"/>
              <a:lumOff val="-3138"/>
              <a:alphaOff val="0"/>
            </a:schemeClr>
          </a:solidFill>
          <a:prstDash val="solid"/>
          <a:miter lim="800000"/>
        </a:ln>
        <a:effectLst/>
      </dsp:spPr>
      <dsp:style>
        <a:lnRef idx="1">
          <a:scrgbClr r="0" g="0" b="0"/>
        </a:lnRef>
        <a:fillRef idx="1">
          <a:scrgbClr r="0" g="0" b="0"/>
        </a:fillRef>
        <a:effectRef idx="0">
          <a:scrgbClr r="0" g="0" b="0"/>
        </a:effectRef>
        <a:fontRef idx="minor"/>
      </dsp:style>
    </dsp:sp>
    <dsp:sp modelId="{FD860F59-88FF-5F40-B674-03C08EBDEA03}">
      <dsp:nvSpPr>
        <dsp:cNvPr id="0" name=""/>
        <dsp:cNvSpPr/>
      </dsp:nvSpPr>
      <dsp:spPr>
        <a:xfrm>
          <a:off x="356540" y="4070397"/>
          <a:ext cx="4857146" cy="508908"/>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3946" tIns="45720" rIns="45720" bIns="45720" numCol="1" spcCol="1270" anchor="ctr" anchorCtr="0">
          <a:noAutofit/>
        </a:bodyPr>
        <a:lstStyle/>
        <a:p>
          <a:pPr lvl="0" algn="l" defTabSz="800100" rtl="0">
            <a:lnSpc>
              <a:spcPct val="90000"/>
            </a:lnSpc>
            <a:spcBef>
              <a:spcPct val="0"/>
            </a:spcBef>
            <a:spcAft>
              <a:spcPct val="35000"/>
            </a:spcAft>
          </a:pPr>
          <a:r>
            <a:rPr lang="en-US" sz="1800" b="1" i="1" kern="1200" baseline="0" dirty="0" smtClean="0"/>
            <a:t>Continuous monitoring + logging</a:t>
          </a:r>
          <a:endParaRPr lang="en-US" sz="1800" b="1" i="1" kern="1200" dirty="0"/>
        </a:p>
      </dsp:txBody>
      <dsp:txXfrm>
        <a:off x="356540" y="4070397"/>
        <a:ext cx="4857146" cy="508908"/>
      </dsp:txXfrm>
    </dsp:sp>
    <dsp:sp modelId="{E349AD8C-5982-454A-9BC3-EC2C22347339}">
      <dsp:nvSpPr>
        <dsp:cNvPr id="0" name=""/>
        <dsp:cNvSpPr/>
      </dsp:nvSpPr>
      <dsp:spPr>
        <a:xfrm>
          <a:off x="38472" y="4006784"/>
          <a:ext cx="636135" cy="636135"/>
        </a:xfrm>
        <a:prstGeom prst="ellipse">
          <a:avLst/>
        </a:prstGeom>
        <a:solidFill>
          <a:schemeClr val="lt1">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B4D70-A4CD-8044-84ED-B85B09175148}">
      <dsp:nvSpPr>
        <dsp:cNvPr id="0" name=""/>
        <dsp:cNvSpPr/>
      </dsp:nvSpPr>
      <dsp:spPr>
        <a:xfrm>
          <a:off x="-5964123" y="-912652"/>
          <a:ext cx="7100025" cy="7100025"/>
        </a:xfrm>
        <a:prstGeom prst="blockArc">
          <a:avLst>
            <a:gd name="adj1" fmla="val 18900000"/>
            <a:gd name="adj2" fmla="val 2700000"/>
            <a:gd name="adj3" fmla="val 304"/>
          </a:avLst>
        </a:pr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EB7CD9C-AE84-864D-8F77-9795838CD125}">
      <dsp:nvSpPr>
        <dsp:cNvPr id="0" name=""/>
        <dsp:cNvSpPr/>
      </dsp:nvSpPr>
      <dsp:spPr>
        <a:xfrm>
          <a:off x="496416" y="329564"/>
          <a:ext cx="5063885" cy="65955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3519" tIns="45720" rIns="45720" bIns="45720" numCol="1" spcCol="1270" anchor="ctr" anchorCtr="0">
          <a:noAutofit/>
        </a:bodyPr>
        <a:lstStyle/>
        <a:p>
          <a:pPr lvl="0" algn="l" defTabSz="800100" rtl="0">
            <a:lnSpc>
              <a:spcPct val="90000"/>
            </a:lnSpc>
            <a:spcBef>
              <a:spcPct val="0"/>
            </a:spcBef>
            <a:spcAft>
              <a:spcPct val="35000"/>
            </a:spcAft>
          </a:pPr>
          <a:r>
            <a:rPr lang="en-US" sz="1800" b="1" i="1" kern="1200" dirty="0" smtClean="0"/>
            <a:t>Life cycle management of encryption Keys</a:t>
          </a:r>
          <a:endParaRPr lang="en-US" sz="1800" b="1" i="1" kern="1200" dirty="0"/>
        </a:p>
      </dsp:txBody>
      <dsp:txXfrm>
        <a:off x="496416" y="329564"/>
        <a:ext cx="5063885" cy="659551"/>
      </dsp:txXfrm>
    </dsp:sp>
    <dsp:sp modelId="{E47DA331-D7E8-E94F-9CA3-40AFB851311D}">
      <dsp:nvSpPr>
        <dsp:cNvPr id="0" name=""/>
        <dsp:cNvSpPr/>
      </dsp:nvSpPr>
      <dsp:spPr>
        <a:xfrm>
          <a:off x="84196" y="247120"/>
          <a:ext cx="824438" cy="824438"/>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8FA6CE6-5989-CA45-8FA5-3FB2EBCCB40C}">
      <dsp:nvSpPr>
        <dsp:cNvPr id="0" name=""/>
        <dsp:cNvSpPr/>
      </dsp:nvSpPr>
      <dsp:spPr>
        <a:xfrm>
          <a:off x="969031" y="1318574"/>
          <a:ext cx="4591270" cy="659551"/>
        </a:xfrm>
        <a:prstGeom prst="rect">
          <a:avLst/>
        </a:prstGeom>
        <a:gradFill rotWithShape="0">
          <a:gsLst>
            <a:gs pos="0">
              <a:schemeClr val="accent5">
                <a:hueOff val="-1838336"/>
                <a:satOff val="-2557"/>
                <a:lumOff val="-981"/>
                <a:alphaOff val="0"/>
                <a:satMod val="103000"/>
                <a:lumMod val="102000"/>
                <a:tint val="94000"/>
              </a:schemeClr>
            </a:gs>
            <a:gs pos="50000">
              <a:schemeClr val="accent5">
                <a:hueOff val="-1838336"/>
                <a:satOff val="-2557"/>
                <a:lumOff val="-981"/>
                <a:alphaOff val="0"/>
                <a:satMod val="110000"/>
                <a:lumMod val="100000"/>
                <a:shade val="100000"/>
              </a:schemeClr>
            </a:gs>
            <a:gs pos="100000">
              <a:schemeClr val="accent5">
                <a:hueOff val="-1838336"/>
                <a:satOff val="-2557"/>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3519" tIns="45720" rIns="45720" bIns="45720" numCol="1" spcCol="1270" anchor="ctr" anchorCtr="0">
          <a:noAutofit/>
        </a:bodyPr>
        <a:lstStyle/>
        <a:p>
          <a:pPr lvl="0" algn="l" defTabSz="800100" rtl="0">
            <a:lnSpc>
              <a:spcPct val="90000"/>
            </a:lnSpc>
            <a:spcBef>
              <a:spcPct val="0"/>
            </a:spcBef>
            <a:spcAft>
              <a:spcPct val="35000"/>
            </a:spcAft>
          </a:pPr>
          <a:r>
            <a:rPr lang="en-US" sz="1800" b="1" i="1" kern="1200" baseline="0" dirty="0" smtClean="0"/>
            <a:t>Root of Trust (RoT) backed by Hardware Security Module (HSM)</a:t>
          </a:r>
          <a:endParaRPr lang="en-US" sz="1800" b="1" i="1" kern="1200" dirty="0"/>
        </a:p>
      </dsp:txBody>
      <dsp:txXfrm>
        <a:off x="969031" y="1318574"/>
        <a:ext cx="4591270" cy="659551"/>
      </dsp:txXfrm>
    </dsp:sp>
    <dsp:sp modelId="{BAFD9379-19B5-D34D-B1CB-4C8325B8D5A0}">
      <dsp:nvSpPr>
        <dsp:cNvPr id="0" name=""/>
        <dsp:cNvSpPr/>
      </dsp:nvSpPr>
      <dsp:spPr>
        <a:xfrm>
          <a:off x="556811" y="1236130"/>
          <a:ext cx="824438" cy="824438"/>
        </a:xfrm>
        <a:prstGeom prst="ellipse">
          <a:avLst/>
        </a:prstGeom>
        <a:solidFill>
          <a:schemeClr val="lt1">
            <a:hueOff val="0"/>
            <a:satOff val="0"/>
            <a:lumOff val="0"/>
            <a:alphaOff val="0"/>
          </a:schemeClr>
        </a:solidFill>
        <a:ln w="6350" cap="flat" cmpd="sng" algn="ctr">
          <a:solidFill>
            <a:schemeClr val="accent5">
              <a:hueOff val="-1838336"/>
              <a:satOff val="-2557"/>
              <a:lumOff val="-981"/>
              <a:alphaOff val="0"/>
            </a:schemeClr>
          </a:solidFill>
          <a:prstDash val="solid"/>
          <a:miter lim="800000"/>
        </a:ln>
        <a:effectLst/>
      </dsp:spPr>
      <dsp:style>
        <a:lnRef idx="1">
          <a:scrgbClr r="0" g="0" b="0"/>
        </a:lnRef>
        <a:fillRef idx="1">
          <a:scrgbClr r="0" g="0" b="0"/>
        </a:fillRef>
        <a:effectRef idx="0">
          <a:scrgbClr r="0" g="0" b="0"/>
        </a:effectRef>
        <a:fontRef idx="minor"/>
      </dsp:style>
    </dsp:sp>
    <dsp:sp modelId="{1697EA08-C7BD-E448-B92B-8D29CDC94E52}">
      <dsp:nvSpPr>
        <dsp:cNvPr id="0" name=""/>
        <dsp:cNvSpPr/>
      </dsp:nvSpPr>
      <dsp:spPr>
        <a:xfrm>
          <a:off x="1114086" y="2307584"/>
          <a:ext cx="4446215" cy="659551"/>
        </a:xfrm>
        <a:prstGeom prst="rect">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3519" tIns="45720" rIns="45720" bIns="45720" numCol="1" spcCol="1270" anchor="ctr" anchorCtr="0">
          <a:noAutofit/>
        </a:bodyPr>
        <a:lstStyle/>
        <a:p>
          <a:pPr lvl="0" algn="l" defTabSz="800100" rtl="0">
            <a:lnSpc>
              <a:spcPct val="90000"/>
            </a:lnSpc>
            <a:spcBef>
              <a:spcPct val="0"/>
            </a:spcBef>
            <a:spcAft>
              <a:spcPct val="35000"/>
            </a:spcAft>
          </a:pPr>
          <a:r>
            <a:rPr lang="en-US" sz="1800" b="1" i="1" kern="1200" baseline="0" dirty="0" smtClean="0"/>
            <a:t>Scalable from few keys to millions of keys</a:t>
          </a:r>
          <a:endParaRPr lang="en-US" sz="1800" b="1" i="1" kern="1200" dirty="0"/>
        </a:p>
      </dsp:txBody>
      <dsp:txXfrm>
        <a:off x="1114086" y="2307584"/>
        <a:ext cx="4446215" cy="659551"/>
      </dsp:txXfrm>
    </dsp:sp>
    <dsp:sp modelId="{73C6DE0D-9568-A843-BDDF-4F6A05CB25FE}">
      <dsp:nvSpPr>
        <dsp:cNvPr id="0" name=""/>
        <dsp:cNvSpPr/>
      </dsp:nvSpPr>
      <dsp:spPr>
        <a:xfrm>
          <a:off x="701866" y="2225141"/>
          <a:ext cx="824438" cy="824438"/>
        </a:xfrm>
        <a:prstGeom prst="ellipse">
          <a:avLst/>
        </a:prstGeom>
        <a:solidFill>
          <a:schemeClr val="lt1">
            <a:hueOff val="0"/>
            <a:satOff val="0"/>
            <a:lumOff val="0"/>
            <a:alphaOff val="0"/>
          </a:schemeClr>
        </a:solidFill>
        <a:ln w="6350" cap="flat" cmpd="sng" algn="ctr">
          <a:solidFill>
            <a:schemeClr val="accent5">
              <a:hueOff val="-3676672"/>
              <a:satOff val="-5114"/>
              <a:lumOff val="-1961"/>
              <a:alphaOff val="0"/>
            </a:schemeClr>
          </a:solidFill>
          <a:prstDash val="solid"/>
          <a:miter lim="800000"/>
        </a:ln>
        <a:effectLst/>
      </dsp:spPr>
      <dsp:style>
        <a:lnRef idx="1">
          <a:scrgbClr r="0" g="0" b="0"/>
        </a:lnRef>
        <a:fillRef idx="1">
          <a:scrgbClr r="0" g="0" b="0"/>
        </a:fillRef>
        <a:effectRef idx="0">
          <a:scrgbClr r="0" g="0" b="0"/>
        </a:effectRef>
        <a:fontRef idx="minor"/>
      </dsp:style>
    </dsp:sp>
    <dsp:sp modelId="{1D48FBE2-B879-DF4F-9CA8-E931F3CDCB4F}">
      <dsp:nvSpPr>
        <dsp:cNvPr id="0" name=""/>
        <dsp:cNvSpPr/>
      </dsp:nvSpPr>
      <dsp:spPr>
        <a:xfrm>
          <a:off x="969031" y="3296595"/>
          <a:ext cx="4591270" cy="659551"/>
        </a:xfrm>
        <a:prstGeom prst="rect">
          <a:avLst/>
        </a:prstGeom>
        <a:gradFill rotWithShape="0">
          <a:gsLst>
            <a:gs pos="0">
              <a:schemeClr val="accent5">
                <a:hueOff val="-5515009"/>
                <a:satOff val="-7671"/>
                <a:lumOff val="-2942"/>
                <a:alphaOff val="0"/>
                <a:satMod val="103000"/>
                <a:lumMod val="102000"/>
                <a:tint val="94000"/>
              </a:schemeClr>
            </a:gs>
            <a:gs pos="50000">
              <a:schemeClr val="accent5">
                <a:hueOff val="-5515009"/>
                <a:satOff val="-7671"/>
                <a:lumOff val="-2942"/>
                <a:alphaOff val="0"/>
                <a:satMod val="110000"/>
                <a:lumMod val="100000"/>
                <a:shade val="100000"/>
              </a:schemeClr>
            </a:gs>
            <a:gs pos="100000">
              <a:schemeClr val="accent5">
                <a:hueOff val="-5515009"/>
                <a:satOff val="-7671"/>
                <a:lumOff val="-294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3519" tIns="45720" rIns="45720" bIns="45720" numCol="1" spcCol="1270" anchor="ctr" anchorCtr="0">
          <a:noAutofit/>
        </a:bodyPr>
        <a:lstStyle/>
        <a:p>
          <a:pPr lvl="0" algn="l" defTabSz="800100" rtl="0">
            <a:lnSpc>
              <a:spcPct val="90000"/>
            </a:lnSpc>
            <a:spcBef>
              <a:spcPct val="0"/>
            </a:spcBef>
            <a:spcAft>
              <a:spcPct val="35000"/>
            </a:spcAft>
          </a:pPr>
          <a:r>
            <a:rPr lang="en-US" sz="1800" b="1" i="1" kern="1200" dirty="0" smtClean="0"/>
            <a:t>Application Independence </a:t>
          </a:r>
          <a:r>
            <a:rPr lang="mr-IN" sz="1800" b="1" i="1" kern="1200" dirty="0" smtClean="0"/>
            <a:t>–</a:t>
          </a:r>
          <a:r>
            <a:rPr lang="en-US" sz="1800" b="1" i="1" kern="1200" dirty="0" smtClean="0"/>
            <a:t> Programmatic</a:t>
          </a:r>
          <a:r>
            <a:rPr lang="en-US" sz="1800" b="1" i="1" kern="1200" baseline="0" dirty="0" smtClean="0"/>
            <a:t> APIs to manage your keys</a:t>
          </a:r>
          <a:endParaRPr lang="en-US" sz="1800" b="1" i="1" kern="1200" dirty="0"/>
        </a:p>
      </dsp:txBody>
      <dsp:txXfrm>
        <a:off x="969031" y="3296595"/>
        <a:ext cx="4591270" cy="659551"/>
      </dsp:txXfrm>
    </dsp:sp>
    <dsp:sp modelId="{58598B29-C09C-464D-A9F4-9D907C690090}">
      <dsp:nvSpPr>
        <dsp:cNvPr id="0" name=""/>
        <dsp:cNvSpPr/>
      </dsp:nvSpPr>
      <dsp:spPr>
        <a:xfrm>
          <a:off x="556811" y="3214151"/>
          <a:ext cx="824438" cy="824438"/>
        </a:xfrm>
        <a:prstGeom prst="ellipse">
          <a:avLst/>
        </a:prstGeom>
        <a:solidFill>
          <a:schemeClr val="lt1">
            <a:hueOff val="0"/>
            <a:satOff val="0"/>
            <a:lumOff val="0"/>
            <a:alphaOff val="0"/>
          </a:schemeClr>
        </a:solidFill>
        <a:ln w="6350" cap="flat" cmpd="sng" algn="ctr">
          <a:solidFill>
            <a:schemeClr val="accent5">
              <a:hueOff val="-5515009"/>
              <a:satOff val="-7671"/>
              <a:lumOff val="-2942"/>
              <a:alphaOff val="0"/>
            </a:schemeClr>
          </a:solidFill>
          <a:prstDash val="solid"/>
          <a:miter lim="800000"/>
        </a:ln>
        <a:effectLst/>
      </dsp:spPr>
      <dsp:style>
        <a:lnRef idx="1">
          <a:scrgbClr r="0" g="0" b="0"/>
        </a:lnRef>
        <a:fillRef idx="1">
          <a:scrgbClr r="0" g="0" b="0"/>
        </a:fillRef>
        <a:effectRef idx="0">
          <a:scrgbClr r="0" g="0" b="0"/>
        </a:effectRef>
        <a:fontRef idx="minor"/>
      </dsp:style>
    </dsp:sp>
    <dsp:sp modelId="{61D19AA9-8C84-FC45-A5E9-C5723D595767}">
      <dsp:nvSpPr>
        <dsp:cNvPr id="0" name=""/>
        <dsp:cNvSpPr/>
      </dsp:nvSpPr>
      <dsp:spPr>
        <a:xfrm>
          <a:off x="496416" y="4285605"/>
          <a:ext cx="5063885" cy="659551"/>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3519" tIns="45720" rIns="45720" bIns="45720" numCol="1" spcCol="1270" anchor="ctr" anchorCtr="0">
          <a:noAutofit/>
        </a:bodyPr>
        <a:lstStyle/>
        <a:p>
          <a:pPr lvl="0" algn="l" defTabSz="800100" rtl="0">
            <a:lnSpc>
              <a:spcPct val="90000"/>
            </a:lnSpc>
            <a:spcBef>
              <a:spcPct val="0"/>
            </a:spcBef>
            <a:spcAft>
              <a:spcPct val="35000"/>
            </a:spcAft>
          </a:pPr>
          <a:r>
            <a:rPr lang="en-US" sz="1800" b="1" i="1" kern="1200" dirty="0" smtClean="0"/>
            <a:t>Activity Tracking logging enabled</a:t>
          </a:r>
          <a:endParaRPr lang="en-US" sz="1800" b="1" i="1" kern="1200" dirty="0"/>
        </a:p>
      </dsp:txBody>
      <dsp:txXfrm>
        <a:off x="496416" y="4285605"/>
        <a:ext cx="5063885" cy="659551"/>
      </dsp:txXfrm>
    </dsp:sp>
    <dsp:sp modelId="{E349AD8C-5982-454A-9BC3-EC2C22347339}">
      <dsp:nvSpPr>
        <dsp:cNvPr id="0" name=""/>
        <dsp:cNvSpPr/>
      </dsp:nvSpPr>
      <dsp:spPr>
        <a:xfrm>
          <a:off x="84196" y="4203161"/>
          <a:ext cx="824438" cy="824438"/>
        </a:xfrm>
        <a:prstGeom prst="ellipse">
          <a:avLst/>
        </a:prstGeom>
        <a:solidFill>
          <a:schemeClr val="lt1">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B4D70-A4CD-8044-84ED-B85B09175148}">
      <dsp:nvSpPr>
        <dsp:cNvPr id="0" name=""/>
        <dsp:cNvSpPr/>
      </dsp:nvSpPr>
      <dsp:spPr>
        <a:xfrm>
          <a:off x="-6421453" y="-982178"/>
          <a:ext cx="7643300" cy="7643300"/>
        </a:xfrm>
        <a:prstGeom prst="blockArc">
          <a:avLst>
            <a:gd name="adj1" fmla="val 18900000"/>
            <a:gd name="adj2" fmla="val 2700000"/>
            <a:gd name="adj3" fmla="val 283"/>
          </a:avLst>
        </a:pr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5AEA1DC-4354-944D-898C-8CC9D764FBCE}">
      <dsp:nvSpPr>
        <dsp:cNvPr id="0" name=""/>
        <dsp:cNvSpPr/>
      </dsp:nvSpPr>
      <dsp:spPr>
        <a:xfrm>
          <a:off x="454831" y="299053"/>
          <a:ext cx="5821832" cy="59787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74567" tIns="45720" rIns="45720" bIns="45720" numCol="1" spcCol="1270" anchor="ctr" anchorCtr="0">
          <a:noAutofit/>
        </a:bodyPr>
        <a:lstStyle/>
        <a:p>
          <a:pPr lvl="0" algn="l" defTabSz="800100" rtl="0">
            <a:lnSpc>
              <a:spcPct val="90000"/>
            </a:lnSpc>
            <a:spcBef>
              <a:spcPct val="0"/>
            </a:spcBef>
            <a:spcAft>
              <a:spcPct val="35000"/>
            </a:spcAft>
          </a:pPr>
          <a:r>
            <a:rPr lang="en-US" sz="1800" b="1" i="1" kern="1200" baseline="0" dirty="0" smtClean="0"/>
            <a:t>Scans Images and Containers for vulnerabilities</a:t>
          </a:r>
          <a:endParaRPr lang="en-US" sz="1800" b="1" i="1" kern="1200" dirty="0"/>
        </a:p>
      </dsp:txBody>
      <dsp:txXfrm>
        <a:off x="454831" y="299053"/>
        <a:ext cx="5821832" cy="597879"/>
      </dsp:txXfrm>
    </dsp:sp>
    <dsp:sp modelId="{BAFD9379-19B5-D34D-B1CB-4C8325B8D5A0}">
      <dsp:nvSpPr>
        <dsp:cNvPr id="0" name=""/>
        <dsp:cNvSpPr/>
      </dsp:nvSpPr>
      <dsp:spPr>
        <a:xfrm>
          <a:off x="81157" y="224318"/>
          <a:ext cx="747349" cy="747349"/>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6D95783-C906-C74B-AA6A-1D35B47C3214}">
      <dsp:nvSpPr>
        <dsp:cNvPr id="0" name=""/>
        <dsp:cNvSpPr/>
      </dsp:nvSpPr>
      <dsp:spPr>
        <a:xfrm>
          <a:off x="946628" y="1195758"/>
          <a:ext cx="5330036" cy="597879"/>
        </a:xfrm>
        <a:prstGeom prst="rect">
          <a:avLst/>
        </a:prstGeom>
        <a:gradFill rotWithShape="0">
          <a:gsLst>
            <a:gs pos="0">
              <a:schemeClr val="accent5">
                <a:hueOff val="-1470669"/>
                <a:satOff val="-2046"/>
                <a:lumOff val="-784"/>
                <a:alphaOff val="0"/>
                <a:satMod val="103000"/>
                <a:lumMod val="102000"/>
                <a:tint val="94000"/>
              </a:schemeClr>
            </a:gs>
            <a:gs pos="50000">
              <a:schemeClr val="accent5">
                <a:hueOff val="-1470669"/>
                <a:satOff val="-2046"/>
                <a:lumOff val="-784"/>
                <a:alphaOff val="0"/>
                <a:satMod val="110000"/>
                <a:lumMod val="100000"/>
                <a:shade val="100000"/>
              </a:schemeClr>
            </a:gs>
            <a:gs pos="100000">
              <a:schemeClr val="accent5">
                <a:hueOff val="-1470669"/>
                <a:satOff val="-2046"/>
                <a:lumOff val="-7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74567" tIns="45720" rIns="45720" bIns="45720" numCol="1" spcCol="1270" anchor="ctr" anchorCtr="0">
          <a:noAutofit/>
        </a:bodyPr>
        <a:lstStyle/>
        <a:p>
          <a:pPr lvl="0" algn="l" defTabSz="800100">
            <a:lnSpc>
              <a:spcPct val="90000"/>
            </a:lnSpc>
            <a:spcBef>
              <a:spcPct val="0"/>
            </a:spcBef>
            <a:spcAft>
              <a:spcPct val="35000"/>
            </a:spcAft>
          </a:pPr>
          <a:r>
            <a:rPr lang="en-US" sz="1800" b="1" i="1" kern="1200" baseline="0" dirty="0" smtClean="0"/>
            <a:t>Checks for Vulnerable Packages  in Containers</a:t>
          </a:r>
          <a:endParaRPr lang="en-US" sz="1800" kern="1200" dirty="0"/>
        </a:p>
      </dsp:txBody>
      <dsp:txXfrm>
        <a:off x="946628" y="1195758"/>
        <a:ext cx="5330036" cy="597879"/>
      </dsp:txXfrm>
    </dsp:sp>
    <dsp:sp modelId="{541C16FF-3874-CA44-A21B-D64D4AFB8945}">
      <dsp:nvSpPr>
        <dsp:cNvPr id="0" name=""/>
        <dsp:cNvSpPr/>
      </dsp:nvSpPr>
      <dsp:spPr>
        <a:xfrm>
          <a:off x="572953" y="1121023"/>
          <a:ext cx="747349" cy="747349"/>
        </a:xfrm>
        <a:prstGeom prst="ellipse">
          <a:avLst/>
        </a:prstGeom>
        <a:solidFill>
          <a:schemeClr val="lt1">
            <a:hueOff val="0"/>
            <a:satOff val="0"/>
            <a:lumOff val="0"/>
            <a:alphaOff val="0"/>
          </a:schemeClr>
        </a:solidFill>
        <a:ln w="6350" cap="flat" cmpd="sng" algn="ctr">
          <a:solidFill>
            <a:schemeClr val="accent5">
              <a:hueOff val="-1470669"/>
              <a:satOff val="-2046"/>
              <a:lumOff val="-784"/>
              <a:alphaOff val="0"/>
            </a:schemeClr>
          </a:solidFill>
          <a:prstDash val="solid"/>
          <a:miter lim="800000"/>
        </a:ln>
        <a:effectLst/>
      </dsp:spPr>
      <dsp:style>
        <a:lnRef idx="1">
          <a:scrgbClr r="0" g="0" b="0"/>
        </a:lnRef>
        <a:fillRef idx="1">
          <a:scrgbClr r="0" g="0" b="0"/>
        </a:fillRef>
        <a:effectRef idx="0">
          <a:scrgbClr r="0" g="0" b="0"/>
        </a:effectRef>
        <a:fontRef idx="minor"/>
      </dsp:style>
    </dsp:sp>
    <dsp:sp modelId="{FAAC916D-4744-6248-81BB-D1A72229322B}">
      <dsp:nvSpPr>
        <dsp:cNvPr id="0" name=""/>
        <dsp:cNvSpPr/>
      </dsp:nvSpPr>
      <dsp:spPr>
        <a:xfrm>
          <a:off x="1171514" y="2092463"/>
          <a:ext cx="5105149" cy="597879"/>
        </a:xfrm>
        <a:prstGeom prst="rect">
          <a:avLst/>
        </a:prstGeom>
        <a:gradFill rotWithShape="0">
          <a:gsLst>
            <a:gs pos="0">
              <a:schemeClr val="accent5">
                <a:hueOff val="-2941338"/>
                <a:satOff val="-4091"/>
                <a:lumOff val="-1569"/>
                <a:alphaOff val="0"/>
                <a:satMod val="103000"/>
                <a:lumMod val="102000"/>
                <a:tint val="94000"/>
              </a:schemeClr>
            </a:gs>
            <a:gs pos="50000">
              <a:schemeClr val="accent5">
                <a:hueOff val="-2941338"/>
                <a:satOff val="-4091"/>
                <a:lumOff val="-1569"/>
                <a:alphaOff val="0"/>
                <a:satMod val="110000"/>
                <a:lumMod val="100000"/>
                <a:shade val="100000"/>
              </a:schemeClr>
            </a:gs>
            <a:gs pos="100000">
              <a:schemeClr val="accent5">
                <a:hueOff val="-2941338"/>
                <a:satOff val="-4091"/>
                <a:lumOff val="-156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74567" tIns="45720" rIns="45720" bIns="45720" numCol="1" spcCol="1270" anchor="ctr" anchorCtr="0">
          <a:noAutofit/>
        </a:bodyPr>
        <a:lstStyle/>
        <a:p>
          <a:pPr lvl="0" algn="l" defTabSz="800100" rtl="0">
            <a:lnSpc>
              <a:spcPct val="90000"/>
            </a:lnSpc>
            <a:spcBef>
              <a:spcPct val="0"/>
            </a:spcBef>
            <a:spcAft>
              <a:spcPct val="35000"/>
            </a:spcAft>
          </a:pPr>
          <a:r>
            <a:rPr lang="en-US" altLang="en-US" sz="1800" b="1" i="1" kern="1200" dirty="0" smtClean="0"/>
            <a:t>Assess software code, web and mobile apps </a:t>
          </a:r>
          <a:br>
            <a:rPr lang="en-US" altLang="en-US" sz="1800" b="1" i="1" kern="1200" dirty="0" smtClean="0"/>
          </a:br>
          <a:r>
            <a:rPr lang="en-US" altLang="en-US" sz="1800" b="1" i="1" kern="1200" baseline="0" dirty="0" smtClean="0"/>
            <a:t>(Source &amp; Dynamic)</a:t>
          </a:r>
          <a:endParaRPr lang="en-US" sz="1800" kern="1200" dirty="0"/>
        </a:p>
      </dsp:txBody>
      <dsp:txXfrm>
        <a:off x="1171514" y="2092463"/>
        <a:ext cx="5105149" cy="597879"/>
      </dsp:txXfrm>
    </dsp:sp>
    <dsp:sp modelId="{533BDCF3-5959-CA44-8A27-BBF899C7AFAE}">
      <dsp:nvSpPr>
        <dsp:cNvPr id="0" name=""/>
        <dsp:cNvSpPr/>
      </dsp:nvSpPr>
      <dsp:spPr>
        <a:xfrm>
          <a:off x="797839" y="2017728"/>
          <a:ext cx="747349" cy="747349"/>
        </a:xfrm>
        <a:prstGeom prst="ellipse">
          <a:avLst/>
        </a:prstGeom>
        <a:solidFill>
          <a:schemeClr val="lt1">
            <a:hueOff val="0"/>
            <a:satOff val="0"/>
            <a:lumOff val="0"/>
            <a:alphaOff val="0"/>
          </a:schemeClr>
        </a:solidFill>
        <a:ln w="6350" cap="flat" cmpd="sng" algn="ctr">
          <a:solidFill>
            <a:schemeClr val="accent5">
              <a:hueOff val="-2941338"/>
              <a:satOff val="-4091"/>
              <a:lumOff val="-1569"/>
              <a:alphaOff val="0"/>
            </a:schemeClr>
          </a:solidFill>
          <a:prstDash val="solid"/>
          <a:miter lim="800000"/>
        </a:ln>
        <a:effectLst/>
      </dsp:spPr>
      <dsp:style>
        <a:lnRef idx="1">
          <a:scrgbClr r="0" g="0" b="0"/>
        </a:lnRef>
        <a:fillRef idx="1">
          <a:scrgbClr r="0" g="0" b="0"/>
        </a:fillRef>
        <a:effectRef idx="0">
          <a:scrgbClr r="0" g="0" b="0"/>
        </a:effectRef>
        <a:fontRef idx="minor"/>
      </dsp:style>
    </dsp:sp>
    <dsp:sp modelId="{FC401568-E01A-BC49-BF17-020DEC936A15}">
      <dsp:nvSpPr>
        <dsp:cNvPr id="0" name=""/>
        <dsp:cNvSpPr/>
      </dsp:nvSpPr>
      <dsp:spPr>
        <a:xfrm>
          <a:off x="1171514" y="2988601"/>
          <a:ext cx="5105149" cy="597879"/>
        </a:xfrm>
        <a:prstGeom prst="rect">
          <a:avLst/>
        </a:prstGeom>
        <a:gradFill rotWithShape="0">
          <a:gsLst>
            <a:gs pos="0">
              <a:schemeClr val="accent5">
                <a:hueOff val="-4412007"/>
                <a:satOff val="-6137"/>
                <a:lumOff val="-2353"/>
                <a:alphaOff val="0"/>
                <a:satMod val="103000"/>
                <a:lumMod val="102000"/>
                <a:tint val="94000"/>
              </a:schemeClr>
            </a:gs>
            <a:gs pos="50000">
              <a:schemeClr val="accent5">
                <a:hueOff val="-4412007"/>
                <a:satOff val="-6137"/>
                <a:lumOff val="-2353"/>
                <a:alphaOff val="0"/>
                <a:satMod val="110000"/>
                <a:lumMod val="100000"/>
                <a:shade val="100000"/>
              </a:schemeClr>
            </a:gs>
            <a:gs pos="100000">
              <a:schemeClr val="accent5">
                <a:hueOff val="-4412007"/>
                <a:satOff val="-6137"/>
                <a:lumOff val="-2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74567" tIns="45720" rIns="45720" bIns="45720" numCol="1" spcCol="1270" anchor="ctr" anchorCtr="0">
          <a:noAutofit/>
        </a:bodyPr>
        <a:lstStyle/>
        <a:p>
          <a:pPr lvl="0" algn="l" defTabSz="800100" rtl="0">
            <a:lnSpc>
              <a:spcPct val="90000"/>
            </a:lnSpc>
            <a:spcBef>
              <a:spcPct val="0"/>
            </a:spcBef>
            <a:spcAft>
              <a:spcPct val="35000"/>
            </a:spcAft>
          </a:pPr>
          <a:r>
            <a:rPr lang="en-US" sz="1800" b="1" i="1" kern="1200" baseline="0" dirty="0" smtClean="0"/>
            <a:t>Integrate with Dev-Ops tool chain through APIs</a:t>
          </a:r>
          <a:endParaRPr lang="en-US" sz="1800" b="1" i="1" kern="1200" dirty="0"/>
        </a:p>
      </dsp:txBody>
      <dsp:txXfrm>
        <a:off x="1171514" y="2988601"/>
        <a:ext cx="5105149" cy="597879"/>
      </dsp:txXfrm>
    </dsp:sp>
    <dsp:sp modelId="{8463BE77-D0E9-9541-96A9-27448F3B74B2}">
      <dsp:nvSpPr>
        <dsp:cNvPr id="0" name=""/>
        <dsp:cNvSpPr/>
      </dsp:nvSpPr>
      <dsp:spPr>
        <a:xfrm>
          <a:off x="797839" y="2913866"/>
          <a:ext cx="747349" cy="747349"/>
        </a:xfrm>
        <a:prstGeom prst="ellipse">
          <a:avLst/>
        </a:prstGeom>
        <a:solidFill>
          <a:schemeClr val="lt1">
            <a:hueOff val="0"/>
            <a:satOff val="0"/>
            <a:lumOff val="0"/>
            <a:alphaOff val="0"/>
          </a:schemeClr>
        </a:solidFill>
        <a:ln w="6350" cap="flat" cmpd="sng" algn="ctr">
          <a:solidFill>
            <a:schemeClr val="accent5">
              <a:hueOff val="-4412007"/>
              <a:satOff val="-6137"/>
              <a:lumOff val="-2353"/>
              <a:alphaOff val="0"/>
            </a:schemeClr>
          </a:solidFill>
          <a:prstDash val="solid"/>
          <a:miter lim="800000"/>
        </a:ln>
        <a:effectLst/>
      </dsp:spPr>
      <dsp:style>
        <a:lnRef idx="1">
          <a:scrgbClr r="0" g="0" b="0"/>
        </a:lnRef>
        <a:fillRef idx="1">
          <a:scrgbClr r="0" g="0" b="0"/>
        </a:fillRef>
        <a:effectRef idx="0">
          <a:scrgbClr r="0" g="0" b="0"/>
        </a:effectRef>
        <a:fontRef idx="minor"/>
      </dsp:style>
    </dsp:sp>
    <dsp:sp modelId="{A3D87CAB-EB7E-D74D-AE2B-B345BFC6B4C3}">
      <dsp:nvSpPr>
        <dsp:cNvPr id="0" name=""/>
        <dsp:cNvSpPr/>
      </dsp:nvSpPr>
      <dsp:spPr>
        <a:xfrm>
          <a:off x="946628" y="3885306"/>
          <a:ext cx="5330036" cy="597879"/>
        </a:xfrm>
        <a:prstGeom prst="rect">
          <a:avLst/>
        </a:prstGeom>
        <a:gradFill rotWithShape="0">
          <a:gsLst>
            <a:gs pos="0">
              <a:schemeClr val="accent5">
                <a:hueOff val="-5882676"/>
                <a:satOff val="-8182"/>
                <a:lumOff val="-3138"/>
                <a:alphaOff val="0"/>
                <a:satMod val="103000"/>
                <a:lumMod val="102000"/>
                <a:tint val="94000"/>
              </a:schemeClr>
            </a:gs>
            <a:gs pos="50000">
              <a:schemeClr val="accent5">
                <a:hueOff val="-5882676"/>
                <a:satOff val="-8182"/>
                <a:lumOff val="-3138"/>
                <a:alphaOff val="0"/>
                <a:satMod val="110000"/>
                <a:lumMod val="100000"/>
                <a:shade val="100000"/>
              </a:schemeClr>
            </a:gs>
            <a:gs pos="100000">
              <a:schemeClr val="accent5">
                <a:hueOff val="-5882676"/>
                <a:satOff val="-8182"/>
                <a:lumOff val="-313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74567" tIns="45720" rIns="45720" bIns="45720" numCol="1" spcCol="1270" anchor="ctr" anchorCtr="0">
          <a:noAutofit/>
        </a:bodyPr>
        <a:lstStyle/>
        <a:p>
          <a:pPr lvl="0" algn="l" defTabSz="800100" rtl="0">
            <a:lnSpc>
              <a:spcPct val="90000"/>
            </a:lnSpc>
            <a:spcBef>
              <a:spcPct val="0"/>
            </a:spcBef>
            <a:spcAft>
              <a:spcPct val="35000"/>
            </a:spcAft>
          </a:pPr>
          <a:r>
            <a:rPr lang="en-US" sz="1800" b="1" i="1" kern="1200" dirty="0" smtClean="0"/>
            <a:t>Risk Analysis and Manage</a:t>
          </a:r>
          <a:r>
            <a:rPr lang="en-US" sz="1800" b="1" i="1" kern="1200" baseline="0" dirty="0" smtClean="0"/>
            <a:t> </a:t>
          </a:r>
          <a:r>
            <a:rPr lang="en-US" sz="1800" b="1" i="1" kern="1200" dirty="0" smtClean="0"/>
            <a:t>Organization level Policies</a:t>
          </a:r>
          <a:endParaRPr lang="en-US" sz="1800" b="1" i="1" kern="1200" dirty="0"/>
        </a:p>
      </dsp:txBody>
      <dsp:txXfrm>
        <a:off x="946628" y="3885306"/>
        <a:ext cx="5330036" cy="597879"/>
      </dsp:txXfrm>
    </dsp:sp>
    <dsp:sp modelId="{58598B29-C09C-464D-A9F4-9D907C690090}">
      <dsp:nvSpPr>
        <dsp:cNvPr id="0" name=""/>
        <dsp:cNvSpPr/>
      </dsp:nvSpPr>
      <dsp:spPr>
        <a:xfrm>
          <a:off x="572953" y="3810571"/>
          <a:ext cx="747349" cy="747349"/>
        </a:xfrm>
        <a:prstGeom prst="ellipse">
          <a:avLst/>
        </a:prstGeom>
        <a:solidFill>
          <a:schemeClr val="lt1">
            <a:hueOff val="0"/>
            <a:satOff val="0"/>
            <a:lumOff val="0"/>
            <a:alphaOff val="0"/>
          </a:schemeClr>
        </a:solidFill>
        <a:ln w="6350" cap="flat" cmpd="sng" algn="ctr">
          <a:solidFill>
            <a:schemeClr val="accent5">
              <a:hueOff val="-5882676"/>
              <a:satOff val="-8182"/>
              <a:lumOff val="-3138"/>
              <a:alphaOff val="0"/>
            </a:schemeClr>
          </a:solidFill>
          <a:prstDash val="solid"/>
          <a:miter lim="800000"/>
        </a:ln>
        <a:effectLst/>
      </dsp:spPr>
      <dsp:style>
        <a:lnRef idx="1">
          <a:scrgbClr r="0" g="0" b="0"/>
        </a:lnRef>
        <a:fillRef idx="1">
          <a:scrgbClr r="0" g="0" b="0"/>
        </a:fillRef>
        <a:effectRef idx="0">
          <a:scrgbClr r="0" g="0" b="0"/>
        </a:effectRef>
        <a:fontRef idx="minor"/>
      </dsp:style>
    </dsp:sp>
    <dsp:sp modelId="{FD860F59-88FF-5F40-B674-03C08EBDEA03}">
      <dsp:nvSpPr>
        <dsp:cNvPr id="0" name=""/>
        <dsp:cNvSpPr/>
      </dsp:nvSpPr>
      <dsp:spPr>
        <a:xfrm>
          <a:off x="454831" y="4782011"/>
          <a:ext cx="5821832" cy="597879"/>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74567" tIns="45720" rIns="45720" bIns="45720" numCol="1" spcCol="1270" anchor="ctr" anchorCtr="0">
          <a:noAutofit/>
        </a:bodyPr>
        <a:lstStyle/>
        <a:p>
          <a:pPr lvl="0" algn="l" defTabSz="800100" rtl="0">
            <a:lnSpc>
              <a:spcPct val="90000"/>
            </a:lnSpc>
            <a:spcBef>
              <a:spcPct val="0"/>
            </a:spcBef>
            <a:spcAft>
              <a:spcPct val="35000"/>
            </a:spcAft>
          </a:pPr>
          <a:r>
            <a:rPr lang="en-US" altLang="en-US" sz="1800" b="1" i="1" kern="1200" dirty="0" smtClean="0"/>
            <a:t>Detailed reporting </a:t>
          </a:r>
          <a:r>
            <a:rPr lang="en-US" altLang="en-US" sz="1800" b="1" i="1" kern="1200" baseline="0" dirty="0" smtClean="0"/>
            <a:t> </a:t>
          </a:r>
          <a:r>
            <a:rPr lang="en-US" altLang="en-US" sz="1800" b="1" i="1" kern="1200" dirty="0" smtClean="0"/>
            <a:t>and offers best practices to remediate vulnerabilities.</a:t>
          </a:r>
          <a:endParaRPr lang="en-US" sz="1800" b="1" i="1" kern="1200" dirty="0"/>
        </a:p>
      </dsp:txBody>
      <dsp:txXfrm>
        <a:off x="454831" y="4782011"/>
        <a:ext cx="5821832" cy="597879"/>
      </dsp:txXfrm>
    </dsp:sp>
    <dsp:sp modelId="{E349AD8C-5982-454A-9BC3-EC2C22347339}">
      <dsp:nvSpPr>
        <dsp:cNvPr id="0" name=""/>
        <dsp:cNvSpPr/>
      </dsp:nvSpPr>
      <dsp:spPr>
        <a:xfrm>
          <a:off x="81157" y="4707276"/>
          <a:ext cx="747349" cy="747349"/>
        </a:xfrm>
        <a:prstGeom prst="ellipse">
          <a:avLst/>
        </a:prstGeom>
        <a:solidFill>
          <a:schemeClr val="lt1">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B4D70-A4CD-8044-84ED-B85B09175148}">
      <dsp:nvSpPr>
        <dsp:cNvPr id="0" name=""/>
        <dsp:cNvSpPr/>
      </dsp:nvSpPr>
      <dsp:spPr>
        <a:xfrm>
          <a:off x="-5964123" y="-912652"/>
          <a:ext cx="7100025" cy="7100025"/>
        </a:xfrm>
        <a:prstGeom prst="blockArc">
          <a:avLst>
            <a:gd name="adj1" fmla="val 18900000"/>
            <a:gd name="adj2" fmla="val 2700000"/>
            <a:gd name="adj3" fmla="val 304"/>
          </a:avLst>
        </a:pr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5AEA1DC-4354-944D-898C-8CC9D764FBCE}">
      <dsp:nvSpPr>
        <dsp:cNvPr id="0" name=""/>
        <dsp:cNvSpPr/>
      </dsp:nvSpPr>
      <dsp:spPr>
        <a:xfrm>
          <a:off x="423097" y="277766"/>
          <a:ext cx="5761153" cy="55532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0787" tIns="40640" rIns="40640" bIns="40640" numCol="1" spcCol="1270" anchor="ctr" anchorCtr="0">
          <a:noAutofit/>
        </a:bodyPr>
        <a:lstStyle/>
        <a:p>
          <a:pPr lvl="0" algn="l" defTabSz="711200" rtl="0">
            <a:lnSpc>
              <a:spcPct val="90000"/>
            </a:lnSpc>
            <a:spcBef>
              <a:spcPct val="0"/>
            </a:spcBef>
            <a:spcAft>
              <a:spcPct val="35000"/>
            </a:spcAft>
          </a:pPr>
          <a:r>
            <a:rPr lang="en-US" sz="1600" b="1" i="1" kern="1200" spc="-23" dirty="0" smtClean="0">
              <a:latin typeface="+mn-lt"/>
              <a:ea typeface="MS PGothic" panose="020B0600070205080204" pitchFamily="34" charset="-128"/>
              <a:cs typeface="MS PGothic" charset="0"/>
            </a:rPr>
            <a:t>Review the trail of your cloud activities</a:t>
          </a:r>
          <a:endParaRPr lang="en-US" sz="1600" b="1" i="1" kern="1200" dirty="0">
            <a:latin typeface="+mn-lt"/>
          </a:endParaRPr>
        </a:p>
      </dsp:txBody>
      <dsp:txXfrm>
        <a:off x="423097" y="277766"/>
        <a:ext cx="5761153" cy="555322"/>
      </dsp:txXfrm>
    </dsp:sp>
    <dsp:sp modelId="{BAFD9379-19B5-D34D-B1CB-4C8325B8D5A0}">
      <dsp:nvSpPr>
        <dsp:cNvPr id="0" name=""/>
        <dsp:cNvSpPr/>
      </dsp:nvSpPr>
      <dsp:spPr>
        <a:xfrm>
          <a:off x="76020" y="208351"/>
          <a:ext cx="694153" cy="694153"/>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4944FB9-A829-9D4C-AF4B-7665CE984211}">
      <dsp:nvSpPr>
        <dsp:cNvPr id="0" name=""/>
        <dsp:cNvSpPr/>
      </dsp:nvSpPr>
      <dsp:spPr>
        <a:xfrm>
          <a:off x="879888" y="1110645"/>
          <a:ext cx="5304362" cy="555322"/>
        </a:xfrm>
        <a:prstGeom prst="rect">
          <a:avLst/>
        </a:prstGeom>
        <a:gradFill rotWithShape="0">
          <a:gsLst>
            <a:gs pos="0">
              <a:schemeClr val="accent5">
                <a:hueOff val="-1470669"/>
                <a:satOff val="-2046"/>
                <a:lumOff val="-784"/>
                <a:alphaOff val="0"/>
                <a:satMod val="103000"/>
                <a:lumMod val="102000"/>
                <a:tint val="94000"/>
              </a:schemeClr>
            </a:gs>
            <a:gs pos="50000">
              <a:schemeClr val="accent5">
                <a:hueOff val="-1470669"/>
                <a:satOff val="-2046"/>
                <a:lumOff val="-784"/>
                <a:alphaOff val="0"/>
                <a:satMod val="110000"/>
                <a:lumMod val="100000"/>
                <a:shade val="100000"/>
              </a:schemeClr>
            </a:gs>
            <a:gs pos="100000">
              <a:schemeClr val="accent5">
                <a:hueOff val="-1470669"/>
                <a:satOff val="-2046"/>
                <a:lumOff val="-7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0787" tIns="40640" rIns="40640" bIns="40640" numCol="1" spcCol="1270" anchor="ctr" anchorCtr="0">
          <a:noAutofit/>
        </a:bodyPr>
        <a:lstStyle/>
        <a:p>
          <a:pPr lvl="0" algn="l" defTabSz="711200" rtl="0">
            <a:lnSpc>
              <a:spcPct val="90000"/>
            </a:lnSpc>
            <a:spcBef>
              <a:spcPct val="0"/>
            </a:spcBef>
            <a:spcAft>
              <a:spcPct val="35000"/>
            </a:spcAft>
          </a:pPr>
          <a:r>
            <a:rPr lang="en-US" sz="1600" b="1" i="1" kern="1200" dirty="0" smtClean="0">
              <a:latin typeface="+mn-lt"/>
            </a:rPr>
            <a:t>Capture,</a:t>
          </a:r>
          <a:r>
            <a:rPr lang="en-US" sz="1600" b="1" i="1" kern="1200" baseline="0" dirty="0" smtClean="0">
              <a:latin typeface="+mn-lt"/>
            </a:rPr>
            <a:t> Store, View, Search and Monitor all API activity in a single place</a:t>
          </a:r>
          <a:endParaRPr lang="en-US" sz="1600" b="1" i="1" kern="1200" dirty="0">
            <a:latin typeface="+mn-lt"/>
          </a:endParaRPr>
        </a:p>
      </dsp:txBody>
      <dsp:txXfrm>
        <a:off x="879888" y="1110645"/>
        <a:ext cx="5304362" cy="555322"/>
      </dsp:txXfrm>
    </dsp:sp>
    <dsp:sp modelId="{73C6DE0D-9568-A843-BDDF-4F6A05CB25FE}">
      <dsp:nvSpPr>
        <dsp:cNvPr id="0" name=""/>
        <dsp:cNvSpPr/>
      </dsp:nvSpPr>
      <dsp:spPr>
        <a:xfrm>
          <a:off x="532811" y="1041229"/>
          <a:ext cx="694153" cy="694153"/>
        </a:xfrm>
        <a:prstGeom prst="ellipse">
          <a:avLst/>
        </a:prstGeom>
        <a:solidFill>
          <a:schemeClr val="lt1">
            <a:hueOff val="0"/>
            <a:satOff val="0"/>
            <a:lumOff val="0"/>
            <a:alphaOff val="0"/>
          </a:schemeClr>
        </a:solidFill>
        <a:ln w="6350" cap="flat" cmpd="sng" algn="ctr">
          <a:solidFill>
            <a:schemeClr val="accent5">
              <a:hueOff val="-1470669"/>
              <a:satOff val="-2046"/>
              <a:lumOff val="-784"/>
              <a:alphaOff val="0"/>
            </a:schemeClr>
          </a:solidFill>
          <a:prstDash val="solid"/>
          <a:miter lim="800000"/>
        </a:ln>
        <a:effectLst/>
      </dsp:spPr>
      <dsp:style>
        <a:lnRef idx="1">
          <a:scrgbClr r="0" g="0" b="0"/>
        </a:lnRef>
        <a:fillRef idx="1">
          <a:scrgbClr r="0" g="0" b="0"/>
        </a:fillRef>
        <a:effectRef idx="0">
          <a:scrgbClr r="0" g="0" b="0"/>
        </a:effectRef>
        <a:fontRef idx="minor"/>
      </dsp:style>
    </dsp:sp>
    <dsp:sp modelId="{82D0A864-77FD-794D-9488-B44D8EFB8013}">
      <dsp:nvSpPr>
        <dsp:cNvPr id="0" name=""/>
        <dsp:cNvSpPr/>
      </dsp:nvSpPr>
      <dsp:spPr>
        <a:xfrm>
          <a:off x="1088767" y="1943523"/>
          <a:ext cx="5095484" cy="555322"/>
        </a:xfrm>
        <a:prstGeom prst="rect">
          <a:avLst/>
        </a:prstGeom>
        <a:gradFill rotWithShape="0">
          <a:gsLst>
            <a:gs pos="0">
              <a:schemeClr val="accent5">
                <a:hueOff val="-2941338"/>
                <a:satOff val="-4091"/>
                <a:lumOff val="-1569"/>
                <a:alphaOff val="0"/>
                <a:satMod val="103000"/>
                <a:lumMod val="102000"/>
                <a:tint val="94000"/>
              </a:schemeClr>
            </a:gs>
            <a:gs pos="50000">
              <a:schemeClr val="accent5">
                <a:hueOff val="-2941338"/>
                <a:satOff val="-4091"/>
                <a:lumOff val="-1569"/>
                <a:alphaOff val="0"/>
                <a:satMod val="110000"/>
                <a:lumMod val="100000"/>
                <a:shade val="100000"/>
              </a:schemeClr>
            </a:gs>
            <a:gs pos="100000">
              <a:schemeClr val="accent5">
                <a:hueOff val="-2941338"/>
                <a:satOff val="-4091"/>
                <a:lumOff val="-156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0787" tIns="40640" rIns="40640" bIns="40640" numCol="1" spcCol="1270" anchor="ctr" anchorCtr="0">
          <a:noAutofit/>
        </a:bodyPr>
        <a:lstStyle/>
        <a:p>
          <a:pPr lvl="0" algn="l" defTabSz="711200" rtl="0">
            <a:lnSpc>
              <a:spcPct val="90000"/>
            </a:lnSpc>
            <a:spcBef>
              <a:spcPct val="0"/>
            </a:spcBef>
            <a:spcAft>
              <a:spcPct val="35000"/>
            </a:spcAft>
          </a:pPr>
          <a:r>
            <a:rPr lang="en-US" sz="1600" b="1" i="1" kern="1200" spc="-23" dirty="0" smtClean="0">
              <a:latin typeface="+mn-lt"/>
              <a:ea typeface="MS PGothic" panose="020B0600070205080204" pitchFamily="34" charset="-128"/>
              <a:cs typeface="MS PGothic" charset="0"/>
            </a:rPr>
            <a:t>Based</a:t>
          </a:r>
          <a:r>
            <a:rPr lang="en-US" sz="1600" b="1" i="1" kern="1200" spc="-23" baseline="0" dirty="0" smtClean="0">
              <a:latin typeface="+mn-lt"/>
              <a:ea typeface="MS PGothic" panose="020B0600070205080204" pitchFamily="34" charset="-128"/>
              <a:cs typeface="MS PGothic" charset="0"/>
            </a:rPr>
            <a:t> on </a:t>
          </a:r>
          <a:r>
            <a:rPr lang="en-US" sz="1600" b="1" i="1" kern="1200" dirty="0" smtClean="0">
              <a:latin typeface="+mn-lt"/>
            </a:rPr>
            <a:t>Cloud Auditing Data Federation (CADF) standards</a:t>
          </a:r>
          <a:endParaRPr lang="en-US" sz="1600" b="1" i="1" kern="1200" dirty="0">
            <a:latin typeface="+mn-lt"/>
          </a:endParaRPr>
        </a:p>
      </dsp:txBody>
      <dsp:txXfrm>
        <a:off x="1088767" y="1943523"/>
        <a:ext cx="5095484" cy="555322"/>
      </dsp:txXfrm>
    </dsp:sp>
    <dsp:sp modelId="{58598B29-C09C-464D-A9F4-9D907C690090}">
      <dsp:nvSpPr>
        <dsp:cNvPr id="0" name=""/>
        <dsp:cNvSpPr/>
      </dsp:nvSpPr>
      <dsp:spPr>
        <a:xfrm>
          <a:off x="741690" y="1874108"/>
          <a:ext cx="694153" cy="694153"/>
        </a:xfrm>
        <a:prstGeom prst="ellipse">
          <a:avLst/>
        </a:prstGeom>
        <a:solidFill>
          <a:schemeClr val="lt1">
            <a:hueOff val="0"/>
            <a:satOff val="0"/>
            <a:lumOff val="0"/>
            <a:alphaOff val="0"/>
          </a:schemeClr>
        </a:solidFill>
        <a:ln w="6350" cap="flat" cmpd="sng" algn="ctr">
          <a:solidFill>
            <a:schemeClr val="accent5">
              <a:hueOff val="-2941338"/>
              <a:satOff val="-4091"/>
              <a:lumOff val="-1569"/>
              <a:alphaOff val="0"/>
            </a:schemeClr>
          </a:solidFill>
          <a:prstDash val="solid"/>
          <a:miter lim="800000"/>
        </a:ln>
        <a:effectLst/>
      </dsp:spPr>
      <dsp:style>
        <a:lnRef idx="1">
          <a:scrgbClr r="0" g="0" b="0"/>
        </a:lnRef>
        <a:fillRef idx="1">
          <a:scrgbClr r="0" g="0" b="0"/>
        </a:fillRef>
        <a:effectRef idx="0">
          <a:scrgbClr r="0" g="0" b="0"/>
        </a:effectRef>
        <a:fontRef idx="minor"/>
      </dsp:style>
    </dsp:sp>
    <dsp:sp modelId="{71B77BAC-DEBC-D84A-8A50-32C26C74AB4C}">
      <dsp:nvSpPr>
        <dsp:cNvPr id="0" name=""/>
        <dsp:cNvSpPr/>
      </dsp:nvSpPr>
      <dsp:spPr>
        <a:xfrm>
          <a:off x="1088767" y="2775874"/>
          <a:ext cx="5095484" cy="555322"/>
        </a:xfrm>
        <a:prstGeom prst="rect">
          <a:avLst/>
        </a:prstGeom>
        <a:gradFill rotWithShape="0">
          <a:gsLst>
            <a:gs pos="0">
              <a:schemeClr val="accent5">
                <a:hueOff val="-4412007"/>
                <a:satOff val="-6137"/>
                <a:lumOff val="-2353"/>
                <a:alphaOff val="0"/>
                <a:satMod val="103000"/>
                <a:lumMod val="102000"/>
                <a:tint val="94000"/>
              </a:schemeClr>
            </a:gs>
            <a:gs pos="50000">
              <a:schemeClr val="accent5">
                <a:hueOff val="-4412007"/>
                <a:satOff val="-6137"/>
                <a:lumOff val="-2353"/>
                <a:alphaOff val="0"/>
                <a:satMod val="110000"/>
                <a:lumMod val="100000"/>
                <a:shade val="100000"/>
              </a:schemeClr>
            </a:gs>
            <a:gs pos="100000">
              <a:schemeClr val="accent5">
                <a:hueOff val="-4412007"/>
                <a:satOff val="-6137"/>
                <a:lumOff val="-2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0787" tIns="40640" rIns="40640" bIns="40640" numCol="1" spcCol="1270" anchor="ctr" anchorCtr="0">
          <a:noAutofit/>
        </a:bodyPr>
        <a:lstStyle/>
        <a:p>
          <a:pPr lvl="0" algn="l" defTabSz="711200" rtl="0">
            <a:lnSpc>
              <a:spcPct val="90000"/>
            </a:lnSpc>
            <a:spcBef>
              <a:spcPct val="0"/>
            </a:spcBef>
            <a:spcAft>
              <a:spcPct val="35000"/>
            </a:spcAft>
          </a:pPr>
          <a:r>
            <a:rPr lang="en-US" sz="1600" b="1" i="1" kern="1200" dirty="0" smtClean="0">
              <a:latin typeface="+mn-lt"/>
            </a:rPr>
            <a:t>Uses</a:t>
          </a:r>
          <a:r>
            <a:rPr lang="en-US" sz="1600" b="1" i="1" kern="1200" baseline="0" dirty="0" smtClean="0">
              <a:latin typeface="+mn-lt"/>
            </a:rPr>
            <a:t> </a:t>
          </a:r>
          <a:r>
            <a:rPr lang="en-US" sz="1600" b="1" i="1" kern="1200" spc="-23" dirty="0" smtClean="0">
              <a:latin typeface="+mn-lt"/>
              <a:ea typeface="MS PGothic" panose="020B0600070205080204" pitchFamily="34" charset="-128"/>
              <a:cs typeface="MS PGothic" charset="0"/>
            </a:rPr>
            <a:t>open technology viewers to analyze</a:t>
          </a:r>
          <a:r>
            <a:rPr lang="en-US" sz="1600" b="1" i="1" kern="1200" spc="-23" baseline="0" dirty="0" smtClean="0">
              <a:latin typeface="+mn-lt"/>
              <a:ea typeface="MS PGothic" panose="020B0600070205080204" pitchFamily="34" charset="-128"/>
              <a:cs typeface="MS PGothic" charset="0"/>
            </a:rPr>
            <a:t> and interact with data creating dynamic dashboards</a:t>
          </a:r>
          <a:endParaRPr lang="en-US" sz="1600" b="1" i="1" kern="1200" dirty="0">
            <a:latin typeface="+mn-lt"/>
          </a:endParaRPr>
        </a:p>
      </dsp:txBody>
      <dsp:txXfrm>
        <a:off x="1088767" y="2775874"/>
        <a:ext cx="5095484" cy="555322"/>
      </dsp:txXfrm>
    </dsp:sp>
    <dsp:sp modelId="{2FC13BFD-7451-8943-9506-E3BC49221737}">
      <dsp:nvSpPr>
        <dsp:cNvPr id="0" name=""/>
        <dsp:cNvSpPr/>
      </dsp:nvSpPr>
      <dsp:spPr>
        <a:xfrm>
          <a:off x="741690" y="2706459"/>
          <a:ext cx="694153" cy="694153"/>
        </a:xfrm>
        <a:prstGeom prst="ellipse">
          <a:avLst/>
        </a:prstGeom>
        <a:solidFill>
          <a:schemeClr val="lt1">
            <a:hueOff val="0"/>
            <a:satOff val="0"/>
            <a:lumOff val="0"/>
            <a:alphaOff val="0"/>
          </a:schemeClr>
        </a:solidFill>
        <a:ln w="6350" cap="flat" cmpd="sng" algn="ctr">
          <a:solidFill>
            <a:schemeClr val="accent5">
              <a:hueOff val="-4412007"/>
              <a:satOff val="-6137"/>
              <a:lumOff val="-2353"/>
              <a:alphaOff val="0"/>
            </a:schemeClr>
          </a:solidFill>
          <a:prstDash val="solid"/>
          <a:miter lim="800000"/>
        </a:ln>
        <a:effectLst/>
      </dsp:spPr>
      <dsp:style>
        <a:lnRef idx="1">
          <a:scrgbClr r="0" g="0" b="0"/>
        </a:lnRef>
        <a:fillRef idx="1">
          <a:scrgbClr r="0" g="0" b="0"/>
        </a:fillRef>
        <a:effectRef idx="0">
          <a:scrgbClr r="0" g="0" b="0"/>
        </a:effectRef>
        <a:fontRef idx="minor"/>
      </dsp:style>
    </dsp:sp>
    <dsp:sp modelId="{F7961C78-5578-C045-BE1B-BD04F88FEEC8}">
      <dsp:nvSpPr>
        <dsp:cNvPr id="0" name=""/>
        <dsp:cNvSpPr/>
      </dsp:nvSpPr>
      <dsp:spPr>
        <a:xfrm>
          <a:off x="879888" y="3608753"/>
          <a:ext cx="5304362" cy="555322"/>
        </a:xfrm>
        <a:prstGeom prst="rect">
          <a:avLst/>
        </a:prstGeom>
        <a:gradFill rotWithShape="0">
          <a:gsLst>
            <a:gs pos="0">
              <a:schemeClr val="accent5">
                <a:hueOff val="-5882676"/>
                <a:satOff val="-8182"/>
                <a:lumOff val="-3138"/>
                <a:alphaOff val="0"/>
                <a:satMod val="103000"/>
                <a:lumMod val="102000"/>
                <a:tint val="94000"/>
              </a:schemeClr>
            </a:gs>
            <a:gs pos="50000">
              <a:schemeClr val="accent5">
                <a:hueOff val="-5882676"/>
                <a:satOff val="-8182"/>
                <a:lumOff val="-3138"/>
                <a:alphaOff val="0"/>
                <a:satMod val="110000"/>
                <a:lumMod val="100000"/>
                <a:shade val="100000"/>
              </a:schemeClr>
            </a:gs>
            <a:gs pos="100000">
              <a:schemeClr val="accent5">
                <a:hueOff val="-5882676"/>
                <a:satOff val="-8182"/>
                <a:lumOff val="-313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0787" tIns="40640" rIns="40640" bIns="40640" numCol="1" spcCol="1270" anchor="ctr" anchorCtr="0">
          <a:noAutofit/>
        </a:bodyPr>
        <a:lstStyle/>
        <a:p>
          <a:pPr lvl="0" algn="l" defTabSz="711200" rtl="0">
            <a:lnSpc>
              <a:spcPct val="90000"/>
            </a:lnSpc>
            <a:spcBef>
              <a:spcPct val="0"/>
            </a:spcBef>
            <a:spcAft>
              <a:spcPct val="35000"/>
            </a:spcAft>
          </a:pPr>
          <a:r>
            <a:rPr lang="en-US" sz="1600" b="1" i="1" kern="1200" dirty="0" smtClean="0">
              <a:latin typeface="+mn-lt"/>
              <a:cs typeface="Arial" panose="020B0604020202020204" pitchFamily="34" charset="0"/>
            </a:rPr>
            <a:t>Configure the level of detail captured for </a:t>
          </a:r>
          <a:r>
            <a:rPr lang="en-US" sz="1600" b="1" i="1" kern="1200" baseline="0" dirty="0" smtClean="0">
              <a:latin typeface="+mn-lt"/>
              <a:cs typeface="Arial" panose="020B0604020202020204" pitchFamily="34" charset="0"/>
            </a:rPr>
            <a:t>API calls</a:t>
          </a:r>
          <a:endParaRPr lang="en-US" sz="1600" b="1" i="1" kern="1200" dirty="0">
            <a:latin typeface="+mn-lt"/>
          </a:endParaRPr>
        </a:p>
      </dsp:txBody>
      <dsp:txXfrm>
        <a:off x="879888" y="3608753"/>
        <a:ext cx="5304362" cy="555322"/>
      </dsp:txXfrm>
    </dsp:sp>
    <dsp:sp modelId="{DB7EF341-4CD3-4A4A-B05A-C19C4B98D722}">
      <dsp:nvSpPr>
        <dsp:cNvPr id="0" name=""/>
        <dsp:cNvSpPr/>
      </dsp:nvSpPr>
      <dsp:spPr>
        <a:xfrm>
          <a:off x="532811" y="3539337"/>
          <a:ext cx="694153" cy="694153"/>
        </a:xfrm>
        <a:prstGeom prst="ellipse">
          <a:avLst/>
        </a:prstGeom>
        <a:solidFill>
          <a:schemeClr val="lt1">
            <a:hueOff val="0"/>
            <a:satOff val="0"/>
            <a:lumOff val="0"/>
            <a:alphaOff val="0"/>
          </a:schemeClr>
        </a:solidFill>
        <a:ln w="6350" cap="flat" cmpd="sng" algn="ctr">
          <a:solidFill>
            <a:schemeClr val="accent5">
              <a:hueOff val="-5882676"/>
              <a:satOff val="-8182"/>
              <a:lumOff val="-3138"/>
              <a:alphaOff val="0"/>
            </a:schemeClr>
          </a:solidFill>
          <a:prstDash val="solid"/>
          <a:miter lim="800000"/>
        </a:ln>
        <a:effectLst/>
      </dsp:spPr>
      <dsp:style>
        <a:lnRef idx="1">
          <a:scrgbClr r="0" g="0" b="0"/>
        </a:lnRef>
        <a:fillRef idx="1">
          <a:scrgbClr r="0" g="0" b="0"/>
        </a:fillRef>
        <a:effectRef idx="0">
          <a:scrgbClr r="0" g="0" b="0"/>
        </a:effectRef>
        <a:fontRef idx="minor"/>
      </dsp:style>
    </dsp:sp>
    <dsp:sp modelId="{FD860F59-88FF-5F40-B674-03C08EBDEA03}">
      <dsp:nvSpPr>
        <dsp:cNvPr id="0" name=""/>
        <dsp:cNvSpPr/>
      </dsp:nvSpPr>
      <dsp:spPr>
        <a:xfrm>
          <a:off x="423097" y="4441631"/>
          <a:ext cx="5761153" cy="555322"/>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0787" tIns="40640" rIns="40640" bIns="40640" numCol="1" spcCol="1270" anchor="ctr" anchorCtr="0">
          <a:noAutofit/>
        </a:bodyPr>
        <a:lstStyle/>
        <a:p>
          <a:pPr lvl="0" algn="l" defTabSz="711200" rtl="0">
            <a:lnSpc>
              <a:spcPct val="90000"/>
            </a:lnSpc>
            <a:spcBef>
              <a:spcPct val="0"/>
            </a:spcBef>
            <a:spcAft>
              <a:spcPct val="35000"/>
            </a:spcAft>
          </a:pPr>
          <a:r>
            <a:rPr lang="en-US" altLang="en-US" sz="1600" b="1" i="1" kern="1200" dirty="0" smtClean="0">
              <a:latin typeface="+mn-lt"/>
            </a:rPr>
            <a:t>Integrate with Enterprise SIEM or export data and generate</a:t>
          </a:r>
          <a:r>
            <a:rPr lang="en-US" altLang="en-US" sz="1600" b="1" i="1" kern="1200" baseline="0" dirty="0" smtClean="0">
              <a:latin typeface="+mn-lt"/>
            </a:rPr>
            <a:t> an audit trail report</a:t>
          </a:r>
          <a:r>
            <a:rPr lang="en-US" altLang="en-US" sz="1600" b="1" i="1" kern="1200" dirty="0" smtClean="0">
              <a:latin typeface="+mn-lt"/>
            </a:rPr>
            <a:t>  </a:t>
          </a:r>
          <a:endParaRPr lang="en-US" sz="1600" b="1" i="1" kern="1200" dirty="0">
            <a:latin typeface="+mn-lt"/>
          </a:endParaRPr>
        </a:p>
      </dsp:txBody>
      <dsp:txXfrm>
        <a:off x="423097" y="4441631"/>
        <a:ext cx="5761153" cy="555322"/>
      </dsp:txXfrm>
    </dsp:sp>
    <dsp:sp modelId="{E349AD8C-5982-454A-9BC3-EC2C22347339}">
      <dsp:nvSpPr>
        <dsp:cNvPr id="0" name=""/>
        <dsp:cNvSpPr/>
      </dsp:nvSpPr>
      <dsp:spPr>
        <a:xfrm>
          <a:off x="76020" y="4372216"/>
          <a:ext cx="694153" cy="694153"/>
        </a:xfrm>
        <a:prstGeom prst="ellipse">
          <a:avLst/>
        </a:prstGeom>
        <a:solidFill>
          <a:schemeClr val="lt1">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B4D70-A4CD-8044-84ED-B85B09175148}">
      <dsp:nvSpPr>
        <dsp:cNvPr id="0" name=""/>
        <dsp:cNvSpPr/>
      </dsp:nvSpPr>
      <dsp:spPr>
        <a:xfrm>
          <a:off x="-6789955" y="-1038200"/>
          <a:ext cx="8081053" cy="8081053"/>
        </a:xfrm>
        <a:prstGeom prst="blockArc">
          <a:avLst>
            <a:gd name="adj1" fmla="val 18900000"/>
            <a:gd name="adj2" fmla="val 2700000"/>
            <a:gd name="adj3" fmla="val 267"/>
          </a:avLst>
        </a:pr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EB7CD9C-AE84-864D-8F77-9795838CD125}">
      <dsp:nvSpPr>
        <dsp:cNvPr id="0" name=""/>
        <dsp:cNvSpPr/>
      </dsp:nvSpPr>
      <dsp:spPr>
        <a:xfrm>
          <a:off x="675552" y="461637"/>
          <a:ext cx="7648524" cy="92375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33231" tIns="45720" rIns="45720" bIns="45720" numCol="1" spcCol="1270" anchor="ctr" anchorCtr="0">
          <a:noAutofit/>
        </a:bodyPr>
        <a:lstStyle/>
        <a:p>
          <a:pPr lvl="0" algn="l" defTabSz="800100" rtl="0">
            <a:lnSpc>
              <a:spcPct val="90000"/>
            </a:lnSpc>
            <a:spcBef>
              <a:spcPct val="0"/>
            </a:spcBef>
            <a:spcAft>
              <a:spcPct val="35000"/>
            </a:spcAft>
          </a:pPr>
          <a:r>
            <a:rPr lang="en-US" sz="1800" b="1" i="1" kern="1200" dirty="0" smtClean="0">
              <a:latin typeface="+mn-lt"/>
            </a:rPr>
            <a:t>Cloud’s shared-responsibility model impacts enterprises approach to Cloud adoption</a:t>
          </a:r>
          <a:endParaRPr lang="en-US" sz="1800" b="1" i="1" kern="1200" dirty="0">
            <a:latin typeface="+mn-lt"/>
          </a:endParaRPr>
        </a:p>
      </dsp:txBody>
      <dsp:txXfrm>
        <a:off x="675552" y="461637"/>
        <a:ext cx="7648524" cy="923755"/>
      </dsp:txXfrm>
    </dsp:sp>
    <dsp:sp modelId="{E47DA331-D7E8-E94F-9CA3-40AFB851311D}">
      <dsp:nvSpPr>
        <dsp:cNvPr id="0" name=""/>
        <dsp:cNvSpPr/>
      </dsp:nvSpPr>
      <dsp:spPr>
        <a:xfrm>
          <a:off x="98205" y="346168"/>
          <a:ext cx="1154694" cy="1154694"/>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8FA6CE6-5989-CA45-8FA5-3FB2EBCCB40C}">
      <dsp:nvSpPr>
        <dsp:cNvPr id="0" name=""/>
        <dsp:cNvSpPr/>
      </dsp:nvSpPr>
      <dsp:spPr>
        <a:xfrm>
          <a:off x="1291000" y="1877118"/>
          <a:ext cx="7118914" cy="923755"/>
        </a:xfrm>
        <a:prstGeom prst="rect">
          <a:avLst/>
        </a:prstGeom>
        <a:gradFill rotWithShape="0">
          <a:gsLst>
            <a:gs pos="0">
              <a:schemeClr val="accent5">
                <a:hueOff val="-2451115"/>
                <a:satOff val="-3409"/>
                <a:lumOff val="-1307"/>
                <a:alphaOff val="0"/>
                <a:satMod val="103000"/>
                <a:lumMod val="102000"/>
                <a:tint val="94000"/>
              </a:schemeClr>
            </a:gs>
            <a:gs pos="50000">
              <a:schemeClr val="accent5">
                <a:hueOff val="-2451115"/>
                <a:satOff val="-3409"/>
                <a:lumOff val="-1307"/>
                <a:alphaOff val="0"/>
                <a:satMod val="110000"/>
                <a:lumMod val="100000"/>
                <a:shade val="100000"/>
              </a:schemeClr>
            </a:gs>
            <a:gs pos="100000">
              <a:schemeClr val="accent5">
                <a:hueOff val="-2451115"/>
                <a:satOff val="-3409"/>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33231" tIns="45720" rIns="45720" bIns="45720" numCol="1" spcCol="1270" anchor="ctr" anchorCtr="0">
          <a:noAutofit/>
        </a:bodyPr>
        <a:lstStyle/>
        <a:p>
          <a:pPr lvl="0" algn="l" defTabSz="800100" rtl="0">
            <a:lnSpc>
              <a:spcPct val="90000"/>
            </a:lnSpc>
            <a:spcBef>
              <a:spcPct val="0"/>
            </a:spcBef>
            <a:spcAft>
              <a:spcPct val="35000"/>
            </a:spcAft>
          </a:pPr>
          <a:r>
            <a:rPr lang="en-US" sz="1800" b="1" i="1" kern="1200" dirty="0" smtClean="0">
              <a:latin typeface="+mn-lt"/>
            </a:rPr>
            <a:t>Cloud security policies and requirements are increasingly driven by data classifications and type of workloads</a:t>
          </a:r>
          <a:endParaRPr lang="en-US" sz="1800" b="1" i="1" kern="1200" dirty="0">
            <a:latin typeface="+mn-lt"/>
          </a:endParaRPr>
        </a:p>
      </dsp:txBody>
      <dsp:txXfrm>
        <a:off x="1291000" y="1877118"/>
        <a:ext cx="7118914" cy="923755"/>
      </dsp:txXfrm>
    </dsp:sp>
    <dsp:sp modelId="{BAFD9379-19B5-D34D-B1CB-4C8325B8D5A0}">
      <dsp:nvSpPr>
        <dsp:cNvPr id="0" name=""/>
        <dsp:cNvSpPr/>
      </dsp:nvSpPr>
      <dsp:spPr>
        <a:xfrm>
          <a:off x="627815" y="1732042"/>
          <a:ext cx="1154694" cy="1154694"/>
        </a:xfrm>
        <a:prstGeom prst="ellipse">
          <a:avLst/>
        </a:prstGeom>
        <a:solidFill>
          <a:schemeClr val="lt1">
            <a:hueOff val="0"/>
            <a:satOff val="0"/>
            <a:lumOff val="0"/>
            <a:alphaOff val="0"/>
          </a:schemeClr>
        </a:solidFill>
        <a:ln w="6350" cap="flat" cmpd="sng" algn="ctr">
          <a:solidFill>
            <a:schemeClr val="accent5">
              <a:hueOff val="-2451115"/>
              <a:satOff val="-3409"/>
              <a:lumOff val="-1307"/>
              <a:alphaOff val="0"/>
            </a:schemeClr>
          </a:solidFill>
          <a:prstDash val="solid"/>
          <a:miter lim="800000"/>
        </a:ln>
        <a:effectLst/>
      </dsp:spPr>
      <dsp:style>
        <a:lnRef idx="1">
          <a:scrgbClr r="0" g="0" b="0"/>
        </a:lnRef>
        <a:fillRef idx="1">
          <a:scrgbClr r="0" g="0" b="0"/>
        </a:fillRef>
        <a:effectRef idx="0">
          <a:scrgbClr r="0" g="0" b="0"/>
        </a:effectRef>
        <a:fontRef idx="minor"/>
      </dsp:style>
    </dsp:sp>
    <dsp:sp modelId="{1697EA08-C7BD-E448-B92B-8D29CDC94E52}">
      <dsp:nvSpPr>
        <dsp:cNvPr id="0" name=""/>
        <dsp:cNvSpPr/>
      </dsp:nvSpPr>
      <dsp:spPr>
        <a:xfrm>
          <a:off x="1205163" y="3233385"/>
          <a:ext cx="7118914" cy="923755"/>
        </a:xfrm>
        <a:prstGeom prst="rect">
          <a:avLst/>
        </a:prstGeom>
        <a:gradFill rotWithShape="0">
          <a:gsLst>
            <a:gs pos="0">
              <a:schemeClr val="accent5">
                <a:hueOff val="-4902230"/>
                <a:satOff val="-6819"/>
                <a:lumOff val="-2615"/>
                <a:alphaOff val="0"/>
                <a:satMod val="103000"/>
                <a:lumMod val="102000"/>
                <a:tint val="94000"/>
              </a:schemeClr>
            </a:gs>
            <a:gs pos="50000">
              <a:schemeClr val="accent5">
                <a:hueOff val="-4902230"/>
                <a:satOff val="-6819"/>
                <a:lumOff val="-2615"/>
                <a:alphaOff val="0"/>
                <a:satMod val="110000"/>
                <a:lumMod val="100000"/>
                <a:shade val="100000"/>
              </a:schemeClr>
            </a:gs>
            <a:gs pos="100000">
              <a:schemeClr val="accent5">
                <a:hueOff val="-4902230"/>
                <a:satOff val="-6819"/>
                <a:lumOff val="-261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33231" tIns="45720" rIns="45720" bIns="45720" numCol="1" spcCol="1270" anchor="ctr" anchorCtr="0">
          <a:noAutofit/>
        </a:bodyPr>
        <a:lstStyle/>
        <a:p>
          <a:pPr lvl="0" algn="l" defTabSz="800100" rtl="0">
            <a:lnSpc>
              <a:spcPct val="90000"/>
            </a:lnSpc>
            <a:spcBef>
              <a:spcPct val="0"/>
            </a:spcBef>
            <a:spcAft>
              <a:spcPct val="35000"/>
            </a:spcAft>
          </a:pPr>
          <a:r>
            <a:rPr lang="en-US" sz="1800" b="1" i="1" kern="1200" dirty="0" smtClean="0">
              <a:latin typeface="+mn-lt"/>
            </a:rPr>
            <a:t>Multi-Cloud hybrid approach will be the new normal and consistency in architecture and</a:t>
          </a:r>
          <a:r>
            <a:rPr lang="en-US" sz="1800" b="1" i="1" kern="1200" baseline="0" dirty="0" smtClean="0">
              <a:latin typeface="+mn-lt"/>
            </a:rPr>
            <a:t> t</a:t>
          </a:r>
          <a:r>
            <a:rPr lang="en-US" sz="1800" b="1" i="1" kern="1200" dirty="0" smtClean="0">
              <a:latin typeface="+mn-lt"/>
            </a:rPr>
            <a:t>rust is the</a:t>
          </a:r>
          <a:r>
            <a:rPr lang="en-US" sz="1800" b="1" i="1" kern="1200" baseline="0" dirty="0" smtClean="0">
              <a:latin typeface="+mn-lt"/>
            </a:rPr>
            <a:t> </a:t>
          </a:r>
          <a:r>
            <a:rPr lang="en-US" sz="1800" b="1" i="1" kern="1200" dirty="0" smtClean="0">
              <a:latin typeface="+mn-lt"/>
            </a:rPr>
            <a:t>key enabler</a:t>
          </a:r>
          <a:endParaRPr lang="en-US" sz="1800" b="1" i="1" kern="1200" dirty="0">
            <a:latin typeface="+mn-lt"/>
          </a:endParaRPr>
        </a:p>
      </dsp:txBody>
      <dsp:txXfrm>
        <a:off x="1205163" y="3233385"/>
        <a:ext cx="7118914" cy="923755"/>
      </dsp:txXfrm>
    </dsp:sp>
    <dsp:sp modelId="{73C6DE0D-9568-A843-BDDF-4F6A05CB25FE}">
      <dsp:nvSpPr>
        <dsp:cNvPr id="0" name=""/>
        <dsp:cNvSpPr/>
      </dsp:nvSpPr>
      <dsp:spPr>
        <a:xfrm>
          <a:off x="627815" y="3117916"/>
          <a:ext cx="1154694" cy="1154694"/>
        </a:xfrm>
        <a:prstGeom prst="ellipse">
          <a:avLst/>
        </a:prstGeom>
        <a:solidFill>
          <a:schemeClr val="lt1">
            <a:hueOff val="0"/>
            <a:satOff val="0"/>
            <a:lumOff val="0"/>
            <a:alphaOff val="0"/>
          </a:schemeClr>
        </a:solidFill>
        <a:ln w="6350" cap="flat" cmpd="sng" algn="ctr">
          <a:solidFill>
            <a:schemeClr val="accent5">
              <a:hueOff val="-4902230"/>
              <a:satOff val="-6819"/>
              <a:lumOff val="-2615"/>
              <a:alphaOff val="0"/>
            </a:schemeClr>
          </a:solidFill>
          <a:prstDash val="solid"/>
          <a:miter lim="800000"/>
        </a:ln>
        <a:effectLst/>
      </dsp:spPr>
      <dsp:style>
        <a:lnRef idx="1">
          <a:scrgbClr r="0" g="0" b="0"/>
        </a:lnRef>
        <a:fillRef idx="1">
          <a:scrgbClr r="0" g="0" b="0"/>
        </a:fillRef>
        <a:effectRef idx="0">
          <a:scrgbClr r="0" g="0" b="0"/>
        </a:effectRef>
        <a:fontRef idx="minor"/>
      </dsp:style>
    </dsp:sp>
    <dsp:sp modelId="{068A48F8-7554-0444-B2B2-A6480D0B74FA}">
      <dsp:nvSpPr>
        <dsp:cNvPr id="0" name=""/>
        <dsp:cNvSpPr/>
      </dsp:nvSpPr>
      <dsp:spPr>
        <a:xfrm>
          <a:off x="675552" y="4619259"/>
          <a:ext cx="7648524" cy="923755"/>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33231" tIns="45720" rIns="45720" bIns="45720" numCol="1" spcCol="1270" anchor="ctr" anchorCtr="0">
          <a:noAutofit/>
        </a:bodyPr>
        <a:lstStyle/>
        <a:p>
          <a:pPr lvl="0" algn="l" defTabSz="800100" rtl="0">
            <a:lnSpc>
              <a:spcPct val="90000"/>
            </a:lnSpc>
            <a:spcBef>
              <a:spcPct val="0"/>
            </a:spcBef>
            <a:spcAft>
              <a:spcPct val="35000"/>
            </a:spcAft>
          </a:pPr>
          <a:r>
            <a:rPr lang="en-US" sz="1800" b="1" i="1" kern="1200" dirty="0" smtClean="0">
              <a:latin typeface="+mn-lt"/>
            </a:rPr>
            <a:t>Risk management and compliance continue to be core driving factors</a:t>
          </a:r>
          <a:endParaRPr lang="en-US" sz="1800" b="1" i="1" kern="1200" dirty="0">
            <a:latin typeface="+mn-lt"/>
          </a:endParaRPr>
        </a:p>
      </dsp:txBody>
      <dsp:txXfrm>
        <a:off x="675552" y="4619259"/>
        <a:ext cx="7648524" cy="923755"/>
      </dsp:txXfrm>
    </dsp:sp>
    <dsp:sp modelId="{FDA706B4-67A1-0645-B0A0-ED9B67821603}">
      <dsp:nvSpPr>
        <dsp:cNvPr id="0" name=""/>
        <dsp:cNvSpPr/>
      </dsp:nvSpPr>
      <dsp:spPr>
        <a:xfrm>
          <a:off x="98205" y="4503789"/>
          <a:ext cx="1154694" cy="1154694"/>
        </a:xfrm>
        <a:prstGeom prst="ellipse">
          <a:avLst/>
        </a:prstGeom>
        <a:solidFill>
          <a:schemeClr val="lt1">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D04C20-EA56-4060-B1D0-420E979D22C4}" type="datetimeFigureOut">
              <a:rPr lang="en-US" smtClean="0"/>
              <a:t>6/27/17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66AD3F-59FE-4245-9B50-05B84FB21BA1}" type="slidenum">
              <a:rPr lang="en-US" smtClean="0"/>
              <a:t>‹#›</a:t>
            </a:fld>
            <a:endParaRPr lang="en-US"/>
          </a:p>
        </p:txBody>
      </p:sp>
    </p:spTree>
    <p:extLst>
      <p:ext uri="{BB962C8B-B14F-4D97-AF65-F5344CB8AC3E}">
        <p14:creationId xmlns:p14="http://schemas.microsoft.com/office/powerpoint/2010/main" val="20600912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45FF0-DE82-7049-B31C-0EC9EEF27311}" type="datetimeFigureOut">
              <a:rPr lang="en-US" smtClean="0"/>
              <a:t>6/27/17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25023F-60AD-134F-9223-26BF04ECB5CC}" type="slidenum">
              <a:rPr lang="en-US" smtClean="0"/>
              <a:t>‹#›</a:t>
            </a:fld>
            <a:endParaRPr lang="en-US"/>
          </a:p>
        </p:txBody>
      </p:sp>
    </p:spTree>
    <p:extLst>
      <p:ext uri="{BB962C8B-B14F-4D97-AF65-F5344CB8AC3E}">
        <p14:creationId xmlns:p14="http://schemas.microsoft.com/office/powerpoint/2010/main" val="1764529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6A2D6-DB1B-8344-B452-6B2E3125490E}" type="slidenum">
              <a:rPr lang="en-US" smtClean="0"/>
              <a:pPr/>
              <a:t>3</a:t>
            </a:fld>
            <a:endParaRPr lang="en-US" dirty="0"/>
          </a:p>
        </p:txBody>
      </p:sp>
    </p:spTree>
    <p:extLst>
      <p:ext uri="{BB962C8B-B14F-4D97-AF65-F5344CB8AC3E}">
        <p14:creationId xmlns:p14="http://schemas.microsoft.com/office/powerpoint/2010/main" val="592398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t>4</a:t>
            </a:fld>
            <a:endParaRPr lang="en-US"/>
          </a:p>
        </p:txBody>
      </p:sp>
    </p:spTree>
    <p:extLst>
      <p:ext uri="{BB962C8B-B14F-4D97-AF65-F5344CB8AC3E}">
        <p14:creationId xmlns:p14="http://schemas.microsoft.com/office/powerpoint/2010/main" val="309957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t>7</a:t>
            </a:fld>
            <a:endParaRPr lang="en-US"/>
          </a:p>
        </p:txBody>
      </p:sp>
    </p:spTree>
    <p:extLst>
      <p:ext uri="{BB962C8B-B14F-4D97-AF65-F5344CB8AC3E}">
        <p14:creationId xmlns:p14="http://schemas.microsoft.com/office/powerpoint/2010/main" val="100089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8</a:t>
            </a:fld>
            <a:endParaRPr lang="en-US" dirty="0"/>
          </a:p>
        </p:txBody>
      </p:sp>
    </p:spTree>
    <p:extLst>
      <p:ext uri="{BB962C8B-B14F-4D97-AF65-F5344CB8AC3E}">
        <p14:creationId xmlns:p14="http://schemas.microsoft.com/office/powerpoint/2010/main" val="398072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t>9</a:t>
            </a:fld>
            <a:endParaRPr lang="en-US"/>
          </a:p>
        </p:txBody>
      </p:sp>
    </p:spTree>
    <p:extLst>
      <p:ext uri="{BB962C8B-B14F-4D97-AF65-F5344CB8AC3E}">
        <p14:creationId xmlns:p14="http://schemas.microsoft.com/office/powerpoint/2010/main" val="747763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t>11</a:t>
            </a:fld>
            <a:endParaRPr lang="en-US"/>
          </a:p>
        </p:txBody>
      </p:sp>
    </p:spTree>
    <p:extLst>
      <p:ext uri="{BB962C8B-B14F-4D97-AF65-F5344CB8AC3E}">
        <p14:creationId xmlns:p14="http://schemas.microsoft.com/office/powerpoint/2010/main" val="108899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t>13</a:t>
            </a:fld>
            <a:endParaRPr lang="en-US"/>
          </a:p>
        </p:txBody>
      </p:sp>
    </p:spTree>
    <p:extLst>
      <p:ext uri="{BB962C8B-B14F-4D97-AF65-F5344CB8AC3E}">
        <p14:creationId xmlns:p14="http://schemas.microsoft.com/office/powerpoint/2010/main" val="256962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t>15</a:t>
            </a:fld>
            <a:endParaRPr lang="en-US"/>
          </a:p>
        </p:txBody>
      </p:sp>
    </p:spTree>
    <p:extLst>
      <p:ext uri="{BB962C8B-B14F-4D97-AF65-F5344CB8AC3E}">
        <p14:creationId xmlns:p14="http://schemas.microsoft.com/office/powerpoint/2010/main" val="211140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90476" cy="6858856"/>
          </a:xfrm>
          <a:prstGeom prst="rect">
            <a:avLst/>
          </a:prstGeom>
        </p:spPr>
      </p:pic>
    </p:spTree>
    <p:extLst>
      <p:ext uri="{BB962C8B-B14F-4D97-AF65-F5344CB8AC3E}">
        <p14:creationId xmlns:p14="http://schemas.microsoft.com/office/powerpoint/2010/main" val="405415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35E959DB-5925-443E-BB1A-92689E5C6BF0}" type="datetimeFigureOut">
              <a:rPr lang="en-US"/>
              <a:pPr>
                <a:defRPr/>
              </a:pPr>
              <a:t>6/27/17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00F7B53-E563-4964-B9C8-B5DCD6949EC0}" type="slidenum">
              <a:rPr lang="en-US"/>
              <a:pPr>
                <a:defRPr/>
              </a:pPr>
              <a:t>‹#›</a:t>
            </a:fld>
            <a:endParaRPr lang="en-US"/>
          </a:p>
        </p:txBody>
      </p:sp>
    </p:spTree>
    <p:extLst>
      <p:ext uri="{BB962C8B-B14F-4D97-AF65-F5344CB8AC3E}">
        <p14:creationId xmlns:p14="http://schemas.microsoft.com/office/powerpoint/2010/main" val="1093802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3A96B782-A987-45B8-A137-44216A21792B}" type="datetimeFigureOut">
              <a:rPr lang="en-US"/>
              <a:pPr>
                <a:defRPr/>
              </a:pPr>
              <a:t>6/27/17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155A91B-65EC-4E2B-9530-C2EF8CB8D21C}" type="slidenum">
              <a:rPr lang="en-US"/>
              <a:pPr>
                <a:defRPr/>
              </a:pPr>
              <a:t>‹#›</a:t>
            </a:fld>
            <a:endParaRPr lang="en-US"/>
          </a:p>
        </p:txBody>
      </p:sp>
    </p:spTree>
    <p:extLst>
      <p:ext uri="{BB962C8B-B14F-4D97-AF65-F5344CB8AC3E}">
        <p14:creationId xmlns:p14="http://schemas.microsoft.com/office/powerpoint/2010/main" val="103508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5263037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a:cs typeface="Helvetica"/>
              </a:defRPr>
            </a:lvl1pPr>
          </a:lstStyle>
          <a:p>
            <a:r>
              <a:rPr lang="en-US" dirty="0"/>
              <a:t>Click to edit Master title style</a:t>
            </a:r>
          </a:p>
        </p:txBody>
      </p:sp>
      <p:sp>
        <p:nvSpPr>
          <p:cNvPr id="3" name="Rectangle 52"/>
          <p:cNvSpPr>
            <a:spLocks noGrp="1" noChangeArrowheads="1"/>
          </p:cNvSpPr>
          <p:nvPr>
            <p:ph type="sldNum" sz="quarter" idx="10"/>
          </p:nvPr>
        </p:nvSpPr>
        <p:spPr>
          <a:ln/>
        </p:spPr>
        <p:txBody>
          <a:bodyPr/>
          <a:lstStyle>
            <a:lvl1pPr>
              <a:defRPr/>
            </a:lvl1pPr>
          </a:lstStyle>
          <a:p>
            <a:fld id="{524343EF-1BAC-9748-A541-B1CE791C1E3C}" type="slidenum">
              <a:rPr lang="en-US"/>
              <a:pPr/>
              <a:t>‹#›</a:t>
            </a:fld>
            <a:endParaRPr lang="en-US" dirty="0"/>
          </a:p>
        </p:txBody>
      </p:sp>
    </p:spTree>
    <p:extLst>
      <p:ext uri="{BB962C8B-B14F-4D97-AF65-F5344CB8AC3E}">
        <p14:creationId xmlns:p14="http://schemas.microsoft.com/office/powerpoint/2010/main" val="650222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38151" y="292100"/>
            <a:ext cx="11582400" cy="526640"/>
          </a:xfrm>
        </p:spPr>
        <p:txBody>
          <a:bodyPr/>
          <a:lstStyle/>
          <a:p>
            <a:r>
              <a:rPr lang="en-US"/>
              <a:t>Click to edit Master title style</a:t>
            </a:r>
          </a:p>
        </p:txBody>
      </p:sp>
      <p:sp>
        <p:nvSpPr>
          <p:cNvPr id="3" name="Footer Placeholder 2"/>
          <p:cNvSpPr>
            <a:spLocks noGrp="1"/>
          </p:cNvSpPr>
          <p:nvPr>
            <p:ph type="ftr" sz="quarter" idx="10"/>
          </p:nvPr>
        </p:nvSpPr>
        <p:spPr>
          <a:xfrm>
            <a:off x="491637" y="6356616"/>
            <a:ext cx="8722585" cy="365125"/>
          </a:xfrm>
          <a:prstGeom prst="rect">
            <a:avLst/>
          </a:prstGeom>
        </p:spPr>
        <p:txBody>
          <a:bodyPr lIns="91422" tIns="45704" rIns="91422" bIns="45704"/>
          <a:lstStyle/>
          <a:p>
            <a:pPr defTabSz="761970"/>
            <a:endParaRPr lang="en-US" sz="2667" dirty="0">
              <a:solidFill>
                <a:srgbClr val="191919"/>
              </a:solidFill>
              <a:latin typeface="Arial" charset="0"/>
              <a:ea typeface="ＭＳ Ｐゴシック" charset="0"/>
              <a:cs typeface="Arial" charset="0"/>
            </a:endParaRPr>
          </a:p>
        </p:txBody>
      </p:sp>
      <p:sp>
        <p:nvSpPr>
          <p:cNvPr id="4" name="Slide Number Placeholder 3"/>
          <p:cNvSpPr>
            <a:spLocks noGrp="1"/>
          </p:cNvSpPr>
          <p:nvPr>
            <p:ph type="sldNum" sz="quarter" idx="11"/>
          </p:nvPr>
        </p:nvSpPr>
        <p:spPr/>
        <p:txBody>
          <a:bodyPr/>
          <a:lstStyle/>
          <a:p>
            <a:fld id="{E8359583-1EED-4922-A418-1E47EE6B1019}" type="slidenum">
              <a:rPr lang="en-US" smtClean="0"/>
              <a:pPr/>
              <a:t>‹#›</a:t>
            </a:fld>
            <a:endParaRPr lang="en-US" dirty="0"/>
          </a:p>
        </p:txBody>
      </p:sp>
    </p:spTree>
    <p:extLst>
      <p:ext uri="{BB962C8B-B14F-4D97-AF65-F5344CB8AC3E}">
        <p14:creationId xmlns:p14="http://schemas.microsoft.com/office/powerpoint/2010/main" val="1235473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F6C5EABC-B859-4AFC-A225-1E2F4D4B4664}" type="datetime1">
              <a:rPr lang="en-US" smtClean="0"/>
              <a:t>6/27/17</a:t>
            </a:fld>
            <a:endParaRPr lang="en-US" dirty="0"/>
          </a:p>
        </p:txBody>
      </p:sp>
      <p:sp>
        <p:nvSpPr>
          <p:cNvPr id="10" name="Text Placeholder 15"/>
          <p:cNvSpPr>
            <a:spLocks noGrp="1"/>
          </p:cNvSpPr>
          <p:nvPr>
            <p:ph type="body" sz="quarter" idx="11" hasCustomPrompt="1"/>
          </p:nvPr>
        </p:nvSpPr>
        <p:spPr>
          <a:xfrm>
            <a:off x="270022" y="387903"/>
            <a:ext cx="5027020" cy="618691"/>
          </a:xfrm>
        </p:spPr>
        <p:txBody>
          <a:bodyPr>
            <a:noAutofit/>
          </a:bodyPr>
          <a:lstStyle>
            <a:lvl1pPr marL="0" indent="0" fontAlgn="t">
              <a:buFontTx/>
              <a:buNone/>
              <a:defRPr sz="26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701" y="1121940"/>
            <a:ext cx="10909300" cy="4306358"/>
          </a:xfrm>
        </p:spPr>
        <p:txBody>
          <a:bodyPr numCol="2" spcCol="822960"/>
          <a:lstStyle>
            <a:lvl1pPr marL="0" marR="0" indent="0" algn="l" defTabSz="914363" rtl="0" eaLnBrk="1" fontAlgn="auto" latinLnBrk="0" hangingPunct="1">
              <a:lnSpc>
                <a:spcPct val="90000"/>
              </a:lnSpc>
              <a:spcBef>
                <a:spcPts val="0"/>
              </a:spcBef>
              <a:spcAft>
                <a:spcPts val="1200"/>
              </a:spcAft>
              <a:buClrTx/>
              <a:buSzTx/>
              <a:buFont typeface="Arial"/>
              <a:buNone/>
              <a:tabLst/>
              <a:defRPr lang="en-US" sz="1800" kern="1200" baseline="0">
                <a:effectLst/>
                <a:latin typeface="+mn-lt"/>
              </a:defRPr>
            </a:lvl1pPr>
            <a:lvl2pPr marL="457182" indent="0">
              <a:buNone/>
              <a:defRPr/>
            </a:lvl2pPr>
            <a:lvl3pPr marL="914363" indent="0">
              <a:buNone/>
              <a:defRPr/>
            </a:lvl3pPr>
            <a:lvl4pPr marL="1371545" indent="0">
              <a:buNone/>
              <a:defRPr/>
            </a:lvl4pPr>
            <a:lvl5pPr marL="1828727"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3655527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 Title 2 Lines">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2674E2BE-0B60-42EC-99E3-1496BB98F673}" type="datetime1">
              <a:rPr lang="en-US" smtClean="0"/>
              <a:t>6/27/17</a:t>
            </a:fld>
            <a:endParaRPr lang="en-US" dirty="0"/>
          </a:p>
        </p:txBody>
      </p:sp>
      <p:sp>
        <p:nvSpPr>
          <p:cNvPr id="10" name="Text Placeholder 15"/>
          <p:cNvSpPr>
            <a:spLocks noGrp="1"/>
          </p:cNvSpPr>
          <p:nvPr>
            <p:ph type="body" sz="quarter" idx="11" hasCustomPrompt="1"/>
          </p:nvPr>
        </p:nvSpPr>
        <p:spPr>
          <a:xfrm>
            <a:off x="270022" y="387902"/>
            <a:ext cx="5027020" cy="938542"/>
          </a:xfrm>
        </p:spPr>
        <p:txBody>
          <a:bodyPr>
            <a:noAutofit/>
          </a:bodyPr>
          <a:lstStyle>
            <a:lvl1pPr marL="0" indent="0" fontAlgn="t">
              <a:buFontTx/>
              <a:buNone/>
              <a:defRPr sz="2600" baseline="0">
                <a:solidFill>
                  <a:srgbClr val="5498E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266701" y="1535865"/>
            <a:ext cx="10909300" cy="4306358"/>
          </a:xfrm>
        </p:spPr>
        <p:txBody>
          <a:bodyPr numCol="2" spcCol="822960"/>
          <a:lstStyle>
            <a:lvl1pPr marL="0" marR="0" indent="0" algn="l" defTabSz="914363" rtl="0" eaLnBrk="1" fontAlgn="auto" latinLnBrk="0" hangingPunct="1">
              <a:lnSpc>
                <a:spcPct val="90000"/>
              </a:lnSpc>
              <a:spcBef>
                <a:spcPts val="0"/>
              </a:spcBef>
              <a:spcAft>
                <a:spcPts val="1200"/>
              </a:spcAft>
              <a:buClrTx/>
              <a:buSzTx/>
              <a:buFont typeface="Arial"/>
              <a:buNone/>
              <a:tabLst/>
              <a:defRPr lang="en-US" sz="1800" kern="1200" baseline="0">
                <a:effectLst/>
                <a:latin typeface="+mn-lt"/>
              </a:defRPr>
            </a:lvl1pPr>
            <a:lvl2pPr marL="457182" indent="0">
              <a:buNone/>
              <a:defRPr/>
            </a:lvl2pPr>
            <a:lvl3pPr marL="914363" indent="0">
              <a:buNone/>
              <a:defRPr/>
            </a:lvl3pPr>
            <a:lvl4pPr marL="1371545" indent="0">
              <a:buNone/>
              <a:defRPr/>
            </a:lvl4pPr>
            <a:lvl5pPr marL="1828727"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451016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 </a:t>
            </a:r>
            <a:r>
              <a:rPr lang="en-US" altLang="en-US" dirty="0"/>
              <a:t>&lt;Arial Bold, 28pts&gt;</a:t>
            </a:r>
            <a:endParaRPr lang="en-US" dirty="0"/>
          </a:p>
        </p:txBody>
      </p:sp>
      <p:sp>
        <p:nvSpPr>
          <p:cNvPr id="3" name="Content Placeholder 2"/>
          <p:cNvSpPr>
            <a:spLocks noGrp="1"/>
          </p:cNvSpPr>
          <p:nvPr>
            <p:ph idx="1" hasCustomPrompt="1"/>
          </p:nvPr>
        </p:nvSpPr>
        <p:spPr/>
        <p:txBody>
          <a:bodyPr/>
          <a:lstStyle>
            <a:lvl1pPr>
              <a:defRPr/>
            </a:lvl1pPr>
          </a:lstStyle>
          <a:p>
            <a:pPr lvl="0"/>
            <a:r>
              <a:rPr lang="en-US" dirty="0"/>
              <a:t>Edit Master text styles &lt;Arial Normal, 18 pts&gt;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lvl1pPr>
          </a:lstStyle>
          <a:p>
            <a:pPr>
              <a:defRPr/>
            </a:pPr>
            <a:fld id="{9C82C079-9DCD-47E3-8B01-B493D7022864}" type="slidenum">
              <a:rPr lang="en-US"/>
              <a:pPr>
                <a:defRPr/>
              </a:pPr>
              <a:t>‹#›</a:t>
            </a:fld>
            <a:endParaRPr lang="en-US"/>
          </a:p>
        </p:txBody>
      </p:sp>
    </p:spTree>
    <p:extLst>
      <p:ext uri="{BB962C8B-B14F-4D97-AF65-F5344CB8AC3E}">
        <p14:creationId xmlns:p14="http://schemas.microsoft.com/office/powerpoint/2010/main" val="4222527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C9012E30-2F5B-41F3-8735-1179E3B0CAB4}" type="datetimeFigureOut">
              <a:rPr lang="en-US"/>
              <a:pPr>
                <a:defRPr/>
              </a:pPr>
              <a:t>6/27/17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43656D9-D45D-4B3B-B874-510829CC61DE}" type="slidenum">
              <a:rPr lang="en-US"/>
              <a:pPr>
                <a:defRPr/>
              </a:pPr>
              <a:t>‹#›</a:t>
            </a:fld>
            <a:endParaRPr lang="en-US"/>
          </a:p>
        </p:txBody>
      </p:sp>
    </p:spTree>
    <p:extLst>
      <p:ext uri="{BB962C8B-B14F-4D97-AF65-F5344CB8AC3E}">
        <p14:creationId xmlns:p14="http://schemas.microsoft.com/office/powerpoint/2010/main" val="3812811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674CEA6A-7FCD-4A6F-B111-E5D6FBD89BBF}" type="datetimeFigureOut">
              <a:rPr lang="en-US"/>
              <a:pPr>
                <a:defRPr/>
              </a:pPr>
              <a:t>6/27/17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E07A2B09-AEF6-4C96-BB8C-63DFFC0E238C}" type="slidenum">
              <a:rPr lang="en-US"/>
              <a:pPr>
                <a:defRPr/>
              </a:pPr>
              <a:t>‹#›</a:t>
            </a:fld>
            <a:endParaRPr lang="en-US"/>
          </a:p>
        </p:txBody>
      </p:sp>
    </p:spTree>
    <p:extLst>
      <p:ext uri="{BB962C8B-B14F-4D97-AF65-F5344CB8AC3E}">
        <p14:creationId xmlns:p14="http://schemas.microsoft.com/office/powerpoint/2010/main" val="1182778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20090483-FED5-4644-AD7E-BD24AFA317D4}" type="datetimeFigureOut">
              <a:rPr lang="en-US"/>
              <a:pPr>
                <a:defRPr/>
              </a:pPr>
              <a:t>6/27/17</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265B5A20-813D-4F17-B37A-0B5CB40D8F0F}" type="slidenum">
              <a:rPr lang="en-US"/>
              <a:pPr>
                <a:defRPr/>
              </a:pPr>
              <a:t>‹#›</a:t>
            </a:fld>
            <a:endParaRPr lang="en-US"/>
          </a:p>
        </p:txBody>
      </p:sp>
    </p:spTree>
    <p:extLst>
      <p:ext uri="{BB962C8B-B14F-4D97-AF65-F5344CB8AC3E}">
        <p14:creationId xmlns:p14="http://schemas.microsoft.com/office/powerpoint/2010/main" val="2653542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A199993D-E034-4858-8AFB-A72C6B553301}" type="datetimeFigureOut">
              <a:rPr lang="en-US"/>
              <a:pPr>
                <a:defRPr/>
              </a:pPr>
              <a:t>6/27/17</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EE34D5EA-CDBE-46AA-B4CD-B8DFC70909CD}" type="slidenum">
              <a:rPr lang="en-US"/>
              <a:pPr>
                <a:defRPr/>
              </a:pPr>
              <a:t>‹#›</a:t>
            </a:fld>
            <a:endParaRPr lang="en-US"/>
          </a:p>
        </p:txBody>
      </p:sp>
    </p:spTree>
    <p:extLst>
      <p:ext uri="{BB962C8B-B14F-4D97-AF65-F5344CB8AC3E}">
        <p14:creationId xmlns:p14="http://schemas.microsoft.com/office/powerpoint/2010/main" val="269208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F91AF5AE-FF4E-4437-8B53-ED856E052FCD}" type="datetimeFigureOut">
              <a:rPr lang="en-US"/>
              <a:pPr>
                <a:defRPr/>
              </a:pPr>
              <a:t>6/27/17</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56CEA379-E6E6-480F-BE54-4B41B561A1E2}" type="slidenum">
              <a:rPr lang="en-US"/>
              <a:pPr>
                <a:defRPr/>
              </a:pPr>
              <a:t>‹#›</a:t>
            </a:fld>
            <a:endParaRPr lang="en-US"/>
          </a:p>
        </p:txBody>
      </p:sp>
    </p:spTree>
    <p:extLst>
      <p:ext uri="{BB962C8B-B14F-4D97-AF65-F5344CB8AC3E}">
        <p14:creationId xmlns:p14="http://schemas.microsoft.com/office/powerpoint/2010/main" val="2790678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34417848-C1F1-4A5A-B738-D721E6E83839}" type="datetimeFigureOut">
              <a:rPr lang="en-US"/>
              <a:pPr>
                <a:defRPr/>
              </a:pPr>
              <a:t>6/27/17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9972002D-1692-465A-930A-F170420AE179}" type="slidenum">
              <a:rPr lang="en-US"/>
              <a:pPr>
                <a:defRPr/>
              </a:pPr>
              <a:t>‹#›</a:t>
            </a:fld>
            <a:endParaRPr lang="en-US"/>
          </a:p>
        </p:txBody>
      </p:sp>
    </p:spTree>
    <p:extLst>
      <p:ext uri="{BB962C8B-B14F-4D97-AF65-F5344CB8AC3E}">
        <p14:creationId xmlns:p14="http://schemas.microsoft.com/office/powerpoint/2010/main" val="2146288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77742FA5-2DE4-406B-AA0A-813FA71A9BE9}" type="datetimeFigureOut">
              <a:rPr lang="en-US"/>
              <a:pPr>
                <a:defRPr/>
              </a:pPr>
              <a:t>6/27/17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E2DE1E25-6A34-4887-855F-D75518683876}" type="slidenum">
              <a:rPr lang="en-US"/>
              <a:pPr>
                <a:defRPr/>
              </a:pPr>
              <a:t>‹#›</a:t>
            </a:fld>
            <a:endParaRPr lang="en-US"/>
          </a:p>
        </p:txBody>
      </p:sp>
    </p:spTree>
    <p:extLst>
      <p:ext uri="{BB962C8B-B14F-4D97-AF65-F5344CB8AC3E}">
        <p14:creationId xmlns:p14="http://schemas.microsoft.com/office/powerpoint/2010/main" val="4694193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524" y="0"/>
            <a:ext cx="12188954" cy="6858000"/>
          </a:xfrm>
          <a:prstGeom prst="rect">
            <a:avLst/>
          </a:prstGeom>
        </p:spPr>
      </p:pic>
      <p:sp>
        <p:nvSpPr>
          <p:cNvPr id="1027" name="Title Placeholder 1"/>
          <p:cNvSpPr>
            <a:spLocks noGrp="1"/>
          </p:cNvSpPr>
          <p:nvPr>
            <p:ph type="title"/>
          </p:nvPr>
        </p:nvSpPr>
        <p:spPr bwMode="auto">
          <a:xfrm>
            <a:off x="254000" y="866775"/>
            <a:ext cx="116459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 &lt;Arial Bold, 28pts&gt;</a:t>
            </a:r>
          </a:p>
        </p:txBody>
      </p:sp>
      <p:sp>
        <p:nvSpPr>
          <p:cNvPr id="1028" name="Text Placeholder 2"/>
          <p:cNvSpPr>
            <a:spLocks noGrp="1"/>
          </p:cNvSpPr>
          <p:nvPr>
            <p:ph type="body" idx="1"/>
          </p:nvPr>
        </p:nvSpPr>
        <p:spPr bwMode="auto">
          <a:xfrm>
            <a:off x="254000" y="1908175"/>
            <a:ext cx="11645900" cy="455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Edit Master text styles &lt;Arial, Normal  18pts&gt;</a:t>
            </a:r>
          </a:p>
          <a:p>
            <a:pPr marL="685800" marR="0" lvl="1" indent="-2286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a:pPr>
            <a:r>
              <a:rPr lang="en-US" altLang="en-US" dirty="0"/>
              <a:t>Second level &lt;Arial, Normal  18pts&gt;</a:t>
            </a:r>
          </a:p>
          <a:p>
            <a:pPr marL="1143000" marR="0" lvl="2" indent="-2286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a:pPr>
            <a:r>
              <a:rPr lang="en-US" altLang="en-US" dirty="0"/>
              <a:t>Third level &lt;Arial, Normal  18pts&gt;</a:t>
            </a:r>
          </a:p>
          <a:p>
            <a:pPr lvl="2"/>
            <a:endParaRPr lang="en-US" altLang="en-US" dirty="0"/>
          </a:p>
        </p:txBody>
      </p:sp>
      <p:sp>
        <p:nvSpPr>
          <p:cNvPr id="6" name="Slide Number Placeholder 5"/>
          <p:cNvSpPr>
            <a:spLocks noGrp="1"/>
          </p:cNvSpPr>
          <p:nvPr>
            <p:ph type="sldNum" sz="quarter" idx="4"/>
          </p:nvPr>
        </p:nvSpPr>
        <p:spPr>
          <a:xfrm>
            <a:off x="9156700" y="6561137"/>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bg1"/>
                </a:solidFill>
                <a:latin typeface="+mn-lt"/>
              </a:defRPr>
            </a:lvl1pPr>
          </a:lstStyle>
          <a:p>
            <a:pPr>
              <a:defRPr/>
            </a:pPr>
            <a:fld id="{133D5219-4202-4D14-A3DA-882CC8170331}"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5" r:id="rId13"/>
    <p:sldLayoutId id="2147483686" r:id="rId14"/>
    <p:sldLayoutId id="2147483687" r:id="rId15"/>
    <p:sldLayoutId id="2147483688" r:id="rId16"/>
  </p:sldLayoutIdLst>
  <p:txStyles>
    <p:titleStyle>
      <a:lvl1pPr algn="l" rtl="0" fontAlgn="base">
        <a:lnSpc>
          <a:spcPct val="90000"/>
        </a:lnSpc>
        <a:spcBef>
          <a:spcPct val="0"/>
        </a:spcBef>
        <a:spcAft>
          <a:spcPct val="0"/>
        </a:spcAft>
        <a:defRPr sz="2800" b="1" kern="1200" baseline="0">
          <a:solidFill>
            <a:schemeClr val="tx1"/>
          </a:solidFill>
          <a:latin typeface="Arial" panose="020B0604020202020204" pitchFamily="34" charset="0"/>
          <a:ea typeface="+mj-ea"/>
          <a:cs typeface="Arial" panose="020B0604020202020204" pitchFamily="34" charset="0"/>
        </a:defRPr>
      </a:lvl1pPr>
      <a:lvl2pPr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2pPr>
      <a:lvl3pPr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3pPr>
      <a:lvl4pPr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4pPr>
      <a:lvl5pPr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9pPr>
    </p:titleStyle>
    <p:bodyStyle>
      <a:lvl1pPr marL="228600" indent="-228600" algn="l" rtl="0" fontAlgn="base">
        <a:lnSpc>
          <a:spcPct val="90000"/>
        </a:lnSpc>
        <a:spcBef>
          <a:spcPts val="1000"/>
        </a:spcBef>
        <a:spcAft>
          <a:spcPct val="0"/>
        </a:spcAft>
        <a:buFont typeface="Wingdings" panose="05000000000000000000" pitchFamily="2" charset="2"/>
        <a:buChar char="§"/>
        <a:defRPr kern="1200" baseline="0">
          <a:solidFill>
            <a:schemeClr val="tx1"/>
          </a:solidFill>
          <a:latin typeface="Arial" panose="020B0604020202020204" pitchFamily="34" charset="0"/>
          <a:ea typeface="+mn-ea"/>
          <a:cs typeface="Arial" panose="020B0604020202020204" pitchFamily="34" charset="0"/>
        </a:defRPr>
      </a:lvl1pPr>
      <a:lvl2pPr marL="457200" marR="0" indent="0" algn="l" defTabSz="914400" rtl="0" eaLnBrk="1" fontAlgn="base" latinLnBrk="0" hangingPunct="1">
        <a:lnSpc>
          <a:spcPct val="90000"/>
        </a:lnSpc>
        <a:spcBef>
          <a:spcPts val="500"/>
        </a:spcBef>
        <a:spcAft>
          <a:spcPct val="0"/>
        </a:spcAft>
        <a:buClrTx/>
        <a:buSzTx/>
        <a:buFont typeface="Arial" panose="020B0604020202020204" pitchFamily="34" charset="0"/>
        <a:buNone/>
        <a:tabLst/>
        <a:defRPr kern="1200">
          <a:solidFill>
            <a:schemeClr val="tx1"/>
          </a:solidFill>
          <a:latin typeface="Arial" panose="020B0604020202020204" pitchFamily="34" charset="0"/>
          <a:ea typeface="+mn-ea"/>
          <a:cs typeface="Arial" panose="020B0604020202020204" pitchFamily="34" charset="0"/>
        </a:defRPr>
      </a:lvl2pPr>
      <a:lvl3pPr marL="1143000" marR="0" indent="-2286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kern="1200">
          <a:solidFill>
            <a:schemeClr val="tx1"/>
          </a:solidFill>
          <a:latin typeface="Arial" panose="020B0604020202020204" pitchFamily="34" charset="0"/>
          <a:ea typeface="+mn-ea"/>
          <a:cs typeface="Arial" panose="020B060402020202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sreek.iyer@in.ibm.com" TargetMode="External"/><Relationship Id="rId3" Type="http://schemas.openxmlformats.org/officeDocument/2006/relationships/hyperlink" Target="http://ibm.co/sreek"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34.png"/><Relationship Id="rId9" Type="http://schemas.openxmlformats.org/officeDocument/2006/relationships/hyperlink" Target="https://console.bluemix.net/catalog/services/key-protect" TargetMode="External"/><Relationship Id="rId1" Type="http://schemas.openxmlformats.org/officeDocument/2006/relationships/slideLayout" Target="../slideLayouts/slideLayout13.xml"/><Relationship Id="rId2" Type="http://schemas.openxmlformats.org/officeDocument/2006/relationships/image" Target="../media/image33.tiff"/></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ibm.com/cloudarchitecture/docs/security/securing-workloads-ibm-cloud/applications/" TargetMode="External"/><Relationship Id="rId4" Type="http://schemas.openxmlformats.org/officeDocument/2006/relationships/hyperlink" Target="https://developer.ibm.com/cloudarchitecture/docs/security/securing-workloads-ibm-cloud/devops/" TargetMode="External"/><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1" Type="http://schemas.openxmlformats.org/officeDocument/2006/relationships/hyperlink" Target="https://console.bluemix.net/docs/containers/va/va_index.htm" TargetMode="External"/><Relationship Id="rId12" Type="http://schemas.openxmlformats.org/officeDocument/2006/relationships/hyperlink" Target="https://console.bluemix.net/catalog/services/application-security-on-cloud" TargetMode="External"/><Relationship Id="rId1" Type="http://schemas.openxmlformats.org/officeDocument/2006/relationships/slideLayout" Target="../slideLayouts/slideLayout13.xml"/><Relationship Id="rId2" Type="http://schemas.openxmlformats.org/officeDocument/2006/relationships/image" Target="../media/image35.png"/><Relationship Id="rId3" Type="http://schemas.openxmlformats.org/officeDocument/2006/relationships/image" Target="../media/image36.tiff"/><Relationship Id="rId4" Type="http://schemas.openxmlformats.org/officeDocument/2006/relationships/image" Target="../media/image37.png"/><Relationship Id="rId5" Type="http://schemas.openxmlformats.org/officeDocument/2006/relationships/diagramData" Target="../diagrams/data4.xml"/><Relationship Id="rId6" Type="http://schemas.openxmlformats.org/officeDocument/2006/relationships/diagramLayout" Target="../diagrams/layout4.xml"/><Relationship Id="rId7" Type="http://schemas.openxmlformats.org/officeDocument/2006/relationships/diagramQuickStyle" Target="../diagrams/quickStyle4.xml"/><Relationship Id="rId8" Type="http://schemas.openxmlformats.org/officeDocument/2006/relationships/diagramColors" Target="../diagrams/colors4.xml"/><Relationship Id="rId9" Type="http://schemas.microsoft.com/office/2007/relationships/diagramDrawing" Target="../diagrams/drawing4.xml"/><Relationship Id="rId10" Type="http://schemas.openxmlformats.org/officeDocument/2006/relationships/image" Target="../media/image38.png"/></Relationships>
</file>

<file path=ppt/slides/_rels/slide13.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42.jpeg"/><Relationship Id="rId13" Type="http://schemas.openxmlformats.org/officeDocument/2006/relationships/image" Target="../media/image43.jpeg"/><Relationship Id="rId14" Type="http://schemas.openxmlformats.org/officeDocument/2006/relationships/image" Target="../media/image44.png"/><Relationship Id="rId15" Type="http://schemas.openxmlformats.org/officeDocument/2006/relationships/image" Target="../media/image45.png"/><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hyperlink" Target="https://developer.ibm.com/cloudarchitecture/docs/security/securing-workloads-ibm-cloud/intelligence-monitoring/" TargetMode="External"/><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20.png"/><Relationship Id="rId10"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image" Target="../media/image46.tiff"/><Relationship Id="rId8" Type="http://schemas.openxmlformats.org/officeDocument/2006/relationships/image" Target="../media/image47.png"/><Relationship Id="rId9" Type="http://schemas.openxmlformats.org/officeDocument/2006/relationships/hyperlink" Target="https://console.bluemix.net/catalog/services/activity-tracker" TargetMode="External"/><Relationship Id="rId1" Type="http://schemas.openxmlformats.org/officeDocument/2006/relationships/slideLayout" Target="../slideLayouts/slideLayout13.xml"/><Relationship Id="rId2" Type="http://schemas.openxmlformats.org/officeDocument/2006/relationships/diagramData" Target="../diagrams/data5.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hyperlink" Target="https://developer.ibm.com/cloudarchitecture/docs/security/" TargetMode="External"/><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hyperlink" Target="http://www.ibm.com/cloud-computing/bluemix/security" TargetMode="External"/><Relationship Id="rId4" Type="http://schemas.openxmlformats.org/officeDocument/2006/relationships/hyperlink" Target="https://www.ibm.com/devops/method/category/architectures/" TargetMode="External"/><Relationship Id="rId5" Type="http://schemas.openxmlformats.org/officeDocument/2006/relationships/image" Target="../media/image49.png"/><Relationship Id="rId6" Type="http://schemas.openxmlformats.org/officeDocument/2006/relationships/hyperlink" Target="https://developer.ibm.com/cloudarchitecture/docs/security/" TargetMode="External"/><Relationship Id="rId7" Type="http://schemas.openxmlformats.org/officeDocument/2006/relationships/hyperlink" Target="http://www.cloud-council.org/resource-hub.htm" TargetMode="External"/><Relationship Id="rId8" Type="http://schemas.openxmlformats.org/officeDocument/2006/relationships/image" Target="../media/image50.png"/><Relationship Id="rId1" Type="http://schemas.openxmlformats.org/officeDocument/2006/relationships/slideLayout" Target="../slideLayouts/slideLayout14.xml"/><Relationship Id="rId2" Type="http://schemas.openxmlformats.org/officeDocument/2006/relationships/hyperlink" Target="http://www.ibm.com/cloud-computing/bluemix/security/" TargetMode="Externa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14.xml"/><Relationship Id="rId2" Type="http://schemas.openxmlformats.org/officeDocument/2006/relationships/diagramData" Target="../diagrams/data6.xml"/></Relationships>
</file>

<file path=ppt/slides/_rels/slide18.xml.rels><?xml version="1.0" encoding="UTF-8" standalone="yes"?>
<Relationships xmlns="http://schemas.openxmlformats.org/package/2006/relationships"><Relationship Id="rId3" Type="http://schemas.openxmlformats.org/officeDocument/2006/relationships/hyperlink" Target="http://ibm.biz/devconnect17/" TargetMode="External"/><Relationship Id="rId4" Type="http://schemas.openxmlformats.org/officeDocument/2006/relationships/image" Target="../media/image52.tiff"/><Relationship Id="rId5" Type="http://schemas.openxmlformats.org/officeDocument/2006/relationships/image" Target="../media/image53.jpg"/><Relationship Id="rId1" Type="http://schemas.openxmlformats.org/officeDocument/2006/relationships/slideLayout" Target="../slideLayouts/slideLayout7.xml"/><Relationship Id="rId2" Type="http://schemas.openxmlformats.org/officeDocument/2006/relationships/image" Target="../media/image51.jpg"/></Relationships>
</file>

<file path=ppt/slides/_rels/slide19.xml.rels><?xml version="1.0" encoding="UTF-8" standalone="yes"?>
<Relationships xmlns="http://schemas.openxmlformats.org/package/2006/relationships"><Relationship Id="rId11" Type="http://schemas.openxmlformats.org/officeDocument/2006/relationships/hyperlink" Target="https://www.meetup.com/Cloud-Mumbai-Meetup/" TargetMode="External"/><Relationship Id="rId12" Type="http://schemas.openxmlformats.org/officeDocument/2006/relationships/hyperlink" Target="https://www.meetup.com/Hyderabad-Cognitive-with-Cloud" TargetMode="External"/><Relationship Id="rId13" Type="http://schemas.openxmlformats.org/officeDocument/2006/relationships/hyperlink" Target="https://www.meetup.com/IBMDevConnect-Bangalore" TargetMode="External"/><Relationship Id="rId14" Type="http://schemas.openxmlformats.org/officeDocument/2006/relationships/image" Target="../media/image57.png"/><Relationship Id="rId1" Type="http://schemas.openxmlformats.org/officeDocument/2006/relationships/slideLayout" Target="../slideLayouts/slideLayout6.xml"/><Relationship Id="rId2" Type="http://schemas.openxmlformats.org/officeDocument/2006/relationships/image" Target="../media/image54.jpg"/><Relationship Id="rId3" Type="http://schemas.openxmlformats.org/officeDocument/2006/relationships/image" Target="../media/image55.png"/><Relationship Id="rId4" Type="http://schemas.openxmlformats.org/officeDocument/2006/relationships/image" Target="../media/image56.jpg"/><Relationship Id="rId5" Type="http://schemas.openxmlformats.org/officeDocument/2006/relationships/hyperlink" Target="https://github.com/IBMDevConnect17/" TargetMode="External"/><Relationship Id="rId6" Type="http://schemas.openxmlformats.org/officeDocument/2006/relationships/hyperlink" Target="https://developer.ibm.com/in/J" TargetMode="External"/><Relationship Id="rId7" Type="http://schemas.openxmlformats.org/officeDocument/2006/relationships/hyperlink" Target="https://developer.ibm.com/in/" TargetMode="External"/><Relationship Id="rId8" Type="http://schemas.openxmlformats.org/officeDocument/2006/relationships/hyperlink" Target="https://developer.ibm.com/code/" TargetMode="External"/><Relationship Id="rId9" Type="http://schemas.openxmlformats.org/officeDocument/2006/relationships/hyperlink" Target="https://ibmdevconnect.slack.com/" TargetMode="External"/><Relationship Id="rId10" Type="http://schemas.openxmlformats.org/officeDocument/2006/relationships/hyperlink" Target="http://ibm.biz/slackreques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www.ibm.com/legal/copytrade.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wmf"/><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ibm.com/cloudarchitecture/docs/security/securing-workloads-ibm-cloud/identity-access-management/" TargetMode="External"/><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hyperlink" Target="https://www.ibm.com/blogs/bluemix/2017/05/introducing-identity-access-management/" TargetMode="External"/><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tiff"/><Relationship Id="rId10" Type="http://schemas.openxmlformats.org/officeDocument/2006/relationships/hyperlink" Target="https://console.bluemix.net/catalog/services/app-id" TargetMode="Externa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hyperlink" Target="https://developer.ibm.com/cloudarchitecture/docs/security/securing-workloads-ibm-cloud/network/" TargetMode="External"/><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jpe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hyperlink" Target="https://console.ng.bluemix.net/docs/containers/cs_planning.html#cs_planning" TargetMode="External"/><Relationship Id="rId5" Type="http://schemas.openxmlformats.org/officeDocument/2006/relationships/image" Target="../media/image31.png"/><Relationship Id="rId6" Type="http://schemas.openxmlformats.org/officeDocument/2006/relationships/diagramData" Target="../diagrams/data2.xml"/><Relationship Id="rId7" Type="http://schemas.openxmlformats.org/officeDocument/2006/relationships/diagramLayout" Target="../diagrams/layout2.xml"/><Relationship Id="rId8" Type="http://schemas.openxmlformats.org/officeDocument/2006/relationships/diagramQuickStyle" Target="../diagrams/quickStyle2.xml"/><Relationship Id="rId9" Type="http://schemas.openxmlformats.org/officeDocument/2006/relationships/diagramColors" Target="../diagrams/colors2.xml"/><Relationship Id="rId10"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ibm.com/cloudarchitecture/docs/security/securing-workloads-ibm-cloud/data/" TargetMode="External"/><Relationship Id="rId4" Type="http://schemas.openxmlformats.org/officeDocument/2006/relationships/image" Target="../media/image32.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1308" y="3022740"/>
            <a:ext cx="4445448" cy="769441"/>
          </a:xfrm>
          <a:prstGeom prst="rect">
            <a:avLst/>
          </a:prstGeom>
          <a:noFill/>
        </p:spPr>
        <p:txBody>
          <a:bodyPr wrap="none" rtlCol="0">
            <a:spAutoFit/>
          </a:bodyPr>
          <a:lstStyle/>
          <a:p>
            <a:r>
              <a:rPr lang="en-IN" sz="2400" b="1" dirty="0" smtClean="0">
                <a:solidFill>
                  <a:srgbClr val="01B7AA"/>
                </a:solidFill>
                <a:latin typeface="Arial" panose="020B0604020202020204" pitchFamily="34" charset="0"/>
                <a:cs typeface="Arial" panose="020B0604020202020204" pitchFamily="34" charset="0"/>
              </a:rPr>
              <a:t>Cloud Security </a:t>
            </a:r>
            <a:endParaRPr lang="en-IN" sz="2400" b="1" dirty="0">
              <a:solidFill>
                <a:srgbClr val="01B7AA"/>
              </a:solidFill>
              <a:latin typeface="Arial" panose="020B0604020202020204" pitchFamily="34" charset="0"/>
              <a:cs typeface="Arial" panose="020B0604020202020204" pitchFamily="34" charset="0"/>
            </a:endParaRPr>
          </a:p>
          <a:p>
            <a:r>
              <a:rPr lang="en-IN" sz="2000" dirty="0" smtClean="0">
                <a:solidFill>
                  <a:schemeClr val="tx1">
                    <a:lumMod val="65000"/>
                    <a:lumOff val="35000"/>
                  </a:schemeClr>
                </a:solidFill>
                <a:latin typeface="Arial" panose="020B0604020202020204" pitchFamily="34" charset="0"/>
                <a:cs typeface="Arial" panose="020B0604020202020204" pitchFamily="34" charset="0"/>
              </a:rPr>
              <a:t>Securing your microservices on cloud</a:t>
            </a:r>
            <a:endParaRPr lang="en-I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TextBox 5"/>
          <p:cNvSpPr txBox="1"/>
          <p:nvPr/>
        </p:nvSpPr>
        <p:spPr>
          <a:xfrm>
            <a:off x="6180957" y="5379496"/>
            <a:ext cx="5887894" cy="1231106"/>
          </a:xfrm>
          <a:prstGeom prst="rect">
            <a:avLst/>
          </a:prstGeom>
          <a:noFill/>
        </p:spPr>
        <p:txBody>
          <a:bodyPr wrap="none" rtlCol="0">
            <a:spAutoFit/>
          </a:bodyPr>
          <a:lstStyle/>
          <a:p>
            <a:r>
              <a:rPr lang="en-IN" sz="1800" b="1" dirty="0" smtClean="0">
                <a:solidFill>
                  <a:schemeClr val="tx1">
                    <a:lumMod val="65000"/>
                    <a:lumOff val="35000"/>
                  </a:schemeClr>
                </a:solidFill>
                <a:latin typeface="Arial" panose="020B0604020202020204" pitchFamily="34" charset="0"/>
                <a:cs typeface="Arial" panose="020B0604020202020204" pitchFamily="34" charset="0"/>
              </a:rPr>
              <a:t>Sreekanth Iyer</a:t>
            </a:r>
            <a:endParaRPr lang="en-IN" sz="1800" b="1" dirty="0">
              <a:solidFill>
                <a:schemeClr val="tx1">
                  <a:lumMod val="65000"/>
                  <a:lumOff val="35000"/>
                </a:schemeClr>
              </a:solidFill>
              <a:latin typeface="Arial" panose="020B0604020202020204" pitchFamily="34" charset="0"/>
              <a:cs typeface="Arial" panose="020B0604020202020204" pitchFamily="34" charset="0"/>
            </a:endParaRPr>
          </a:p>
          <a:p>
            <a:r>
              <a:rPr lang="en-US" sz="1400" dirty="0"/>
              <a:t>Cloud </a:t>
            </a:r>
            <a:r>
              <a:rPr lang="en-US" sz="1400" dirty="0" smtClean="0"/>
              <a:t>Security Architect, IBM </a:t>
            </a:r>
            <a:r>
              <a:rPr lang="en-US" sz="1400" dirty="0"/>
              <a:t>Watson and Cloud Platform - Developer Services</a:t>
            </a:r>
          </a:p>
          <a:p>
            <a:r>
              <a:rPr lang="en-US" sz="1400" dirty="0" smtClean="0"/>
              <a:t>IBM </a:t>
            </a:r>
            <a:r>
              <a:rPr lang="en-US" sz="1400" dirty="0"/>
              <a:t>Master Inventor, Open Group Certified Distinguished Architect</a:t>
            </a:r>
            <a:endParaRPr lang="en-US" sz="1400" dirty="0" smtClean="0"/>
          </a:p>
          <a:p>
            <a:r>
              <a:rPr lang="en-US" sz="1400" dirty="0" smtClean="0"/>
              <a:t>email  </a:t>
            </a:r>
            <a:r>
              <a:rPr lang="en-US" sz="1400" dirty="0" smtClean="0">
                <a:hlinkClick r:id="rId2"/>
              </a:rPr>
              <a:t>sreek.iyer@in.ibm.com</a:t>
            </a:r>
            <a:r>
              <a:rPr lang="en-US" sz="1400" dirty="0" smtClean="0"/>
              <a:t>  Twitter: </a:t>
            </a:r>
            <a:r>
              <a:rPr lang="en-US" sz="1400" u="sng" dirty="0" smtClean="0">
                <a:solidFill>
                  <a:schemeClr val="accent1"/>
                </a:solidFill>
              </a:rPr>
              <a:t>@sreek</a:t>
            </a:r>
            <a:r>
              <a:rPr lang="en-US" sz="1400" dirty="0" smtClean="0">
                <a:solidFill>
                  <a:schemeClr val="accent1"/>
                </a:solidFill>
              </a:rPr>
              <a:t>    </a:t>
            </a:r>
            <a:r>
              <a:rPr lang="en-US" sz="1400" dirty="0" smtClean="0"/>
              <a:t>Blog </a:t>
            </a:r>
            <a:r>
              <a:rPr lang="en-US" sz="1400" dirty="0"/>
              <a:t>: </a:t>
            </a:r>
            <a:r>
              <a:rPr lang="en-US" sz="1400" u="sng" dirty="0">
                <a:hlinkClick r:id="rId3"/>
              </a:rPr>
              <a:t>http://ibm.co/sreek</a:t>
            </a:r>
            <a:br>
              <a:rPr lang="en-US" sz="1400" u="sng" dirty="0">
                <a:hlinkClick r:id="rId3"/>
              </a:rPr>
            </a:br>
            <a:endParaRPr lang="en-IN" sz="1400" i="1" dirty="0">
              <a:solidFill>
                <a:schemeClr val="tx1">
                  <a:lumMod val="65000"/>
                  <a:lumOff val="3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2616620"/>
            <a:ext cx="1969919" cy="1969919"/>
          </a:xfrm>
          <a:prstGeom prst="rect">
            <a:avLst/>
          </a:prstGeom>
        </p:spPr>
      </p:pic>
      <p:sp>
        <p:nvSpPr>
          <p:cNvPr id="2" name="Title 1"/>
          <p:cNvSpPr>
            <a:spLocks noGrp="1"/>
          </p:cNvSpPr>
          <p:nvPr>
            <p:ph type="title"/>
          </p:nvPr>
        </p:nvSpPr>
        <p:spPr>
          <a:xfrm>
            <a:off x="368002" y="1035138"/>
            <a:ext cx="11582400" cy="295487"/>
          </a:xfrm>
          <a:noFill/>
          <a:ln>
            <a:noFill/>
          </a:ln>
        </p:spPr>
        <p:txBody>
          <a:bodyPr vert="horz" wrap="square" lIns="0" tIns="0" rIns="0" bIns="0" numCol="1" anchor="t" anchorCtr="0" compatLnSpc="1">
            <a:prstTxWarp prst="textNoShape">
              <a:avLst/>
            </a:prstTxWarp>
            <a:noAutofit/>
          </a:bodyPr>
          <a:lstStyle/>
          <a:p>
            <a:pPr defTabSz="285594">
              <a:lnSpc>
                <a:spcPct val="80000"/>
              </a:lnSpc>
              <a:spcBef>
                <a:spcPts val="0"/>
              </a:spcBef>
              <a:buClr>
                <a:srgbClr val="6D6E70"/>
              </a:buClr>
            </a:pPr>
            <a:r>
              <a:rPr lang="en-US" sz="2400" dirty="0">
                <a:solidFill>
                  <a:schemeClr val="tx2"/>
                </a:solidFill>
                <a:latin typeface="Arial" charset="0"/>
                <a:ea typeface="Arial" charset="0"/>
                <a:cs typeface="Arial" charset="0"/>
              </a:rPr>
              <a:t>Key Protect</a:t>
            </a:r>
          </a:p>
        </p:txBody>
      </p:sp>
      <p:sp>
        <p:nvSpPr>
          <p:cNvPr id="3" name="Slide Number Placeholder 2"/>
          <p:cNvSpPr>
            <a:spLocks noGrp="1"/>
          </p:cNvSpPr>
          <p:nvPr>
            <p:ph type="sldNum" sz="quarter" idx="10"/>
          </p:nvPr>
        </p:nvSpPr>
        <p:spPr/>
        <p:txBody>
          <a:bodyPr/>
          <a:lstStyle/>
          <a:p>
            <a:fld id="{524343EF-1BAC-9748-A541-B1CE791C1E3C}" type="slidenum">
              <a:rPr lang="en-US" smtClean="0"/>
              <a:pPr/>
              <a:t>10</a:t>
            </a:fld>
            <a:endParaRPr lang="en-US" dirty="0"/>
          </a:p>
        </p:txBody>
      </p:sp>
      <p:graphicFrame>
        <p:nvGraphicFramePr>
          <p:cNvPr id="6" name="Diagram 5"/>
          <p:cNvGraphicFramePr/>
          <p:nvPr>
            <p:extLst>
              <p:ext uri="{D42A27DB-BD31-4B8C-83A1-F6EECF244321}">
                <p14:modId xmlns:p14="http://schemas.microsoft.com/office/powerpoint/2010/main" val="1158960356"/>
              </p:ext>
            </p:extLst>
          </p:nvPr>
        </p:nvGraphicFramePr>
        <p:xfrm>
          <a:off x="1135117" y="1202759"/>
          <a:ext cx="5634610" cy="5274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mage result for key protec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69727" y="1075530"/>
            <a:ext cx="5180675" cy="451236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733142" y="5671706"/>
            <a:ext cx="5555110" cy="369332"/>
          </a:xfrm>
          <a:prstGeom prst="rect">
            <a:avLst/>
          </a:prstGeom>
        </p:spPr>
        <p:txBody>
          <a:bodyPr wrap="none">
            <a:spAutoFit/>
          </a:bodyPr>
          <a:lstStyle/>
          <a:p>
            <a:r>
              <a:rPr lang="en-US" dirty="0">
                <a:hlinkClick r:id="rId9"/>
              </a:rPr>
              <a:t>https://</a:t>
            </a:r>
            <a:r>
              <a:rPr lang="en-US" dirty="0" smtClean="0">
                <a:hlinkClick r:id="rId9"/>
              </a:rPr>
              <a:t>console.bluemix.net/catalog/services/key-protect</a:t>
            </a:r>
            <a:r>
              <a:rPr lang="en-US" dirty="0" smtClean="0"/>
              <a:t> </a:t>
            </a:r>
            <a:endParaRPr lang="en-US" dirty="0"/>
          </a:p>
        </p:txBody>
      </p:sp>
    </p:spTree>
    <p:extLst>
      <p:ext uri="{BB962C8B-B14F-4D97-AF65-F5344CB8AC3E}">
        <p14:creationId xmlns:p14="http://schemas.microsoft.com/office/powerpoint/2010/main" val="18878875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243418" y="633722"/>
            <a:ext cx="10515600" cy="570642"/>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dirty="0" smtClean="0">
                <a:solidFill>
                  <a:schemeClr val="tx2"/>
                </a:solidFill>
                <a:latin typeface="Arial" charset="0"/>
                <a:ea typeface="Arial" charset="0"/>
                <a:cs typeface="Arial" charset="0"/>
              </a:rPr>
              <a:t>Secure Dev-Ops &amp; Application Security</a:t>
            </a:r>
            <a:endParaRPr lang="en-US" sz="2400" dirty="0">
              <a:solidFill>
                <a:schemeClr val="tx2"/>
              </a:solidFill>
              <a:latin typeface="Arial" charset="0"/>
              <a:ea typeface="Arial" charset="0"/>
              <a:cs typeface="Arial" charset="0"/>
            </a:endParaRPr>
          </a:p>
        </p:txBody>
      </p:sp>
      <p:grpSp>
        <p:nvGrpSpPr>
          <p:cNvPr id="53" name="Group 52"/>
          <p:cNvGrpSpPr/>
          <p:nvPr/>
        </p:nvGrpSpPr>
        <p:grpSpPr>
          <a:xfrm>
            <a:off x="368933" y="1507067"/>
            <a:ext cx="3379442" cy="4675810"/>
            <a:chOff x="368933" y="1507067"/>
            <a:chExt cx="3379442" cy="4675810"/>
          </a:xfrm>
        </p:grpSpPr>
        <p:sp>
          <p:nvSpPr>
            <p:cNvPr id="54" name="Rectangle 27"/>
            <p:cNvSpPr>
              <a:spLocks noChangeArrowheads="1"/>
            </p:cNvSpPr>
            <p:nvPr/>
          </p:nvSpPr>
          <p:spPr bwMode="auto">
            <a:xfrm>
              <a:off x="780022" y="5119682"/>
              <a:ext cx="2743168" cy="31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endParaRPr lang="en-US" altLang="en-US" sz="1400" dirty="0">
                <a:solidFill>
                  <a:schemeClr val="tx1">
                    <a:lumMod val="65000"/>
                  </a:schemeClr>
                </a:solidFill>
                <a:cs typeface="Arial" panose="020B0604020202020204" pitchFamily="34" charset="0"/>
              </a:endParaRPr>
            </a:p>
          </p:txBody>
        </p:sp>
        <p:sp>
          <p:nvSpPr>
            <p:cNvPr id="55" name="Rectangle 27"/>
            <p:cNvSpPr>
              <a:spLocks noChangeArrowheads="1"/>
            </p:cNvSpPr>
            <p:nvPr/>
          </p:nvSpPr>
          <p:spPr bwMode="auto">
            <a:xfrm>
              <a:off x="725508" y="5249911"/>
              <a:ext cx="3022867" cy="4229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400" dirty="0">
                  <a:solidFill>
                    <a:schemeClr val="tx1">
                      <a:lumMod val="65000"/>
                    </a:schemeClr>
                  </a:solidFill>
                  <a:cs typeface="Arial" panose="020B0604020202020204" pitchFamily="34" charset="0"/>
                </a:rPr>
                <a:t>Security Intelligence </a:t>
              </a:r>
              <a:br>
                <a:rPr lang="en-US" altLang="en-US" sz="1400" dirty="0">
                  <a:solidFill>
                    <a:schemeClr val="tx1">
                      <a:lumMod val="65000"/>
                    </a:schemeClr>
                  </a:solidFill>
                  <a:cs typeface="Arial" panose="020B0604020202020204" pitchFamily="34" charset="0"/>
                </a:rPr>
              </a:br>
              <a:r>
                <a:rPr lang="en-US" altLang="en-US" sz="1400" dirty="0">
                  <a:solidFill>
                    <a:schemeClr val="tx1">
                      <a:lumMod val="65000"/>
                    </a:schemeClr>
                  </a:solidFill>
                  <a:cs typeface="Arial" panose="020B0604020202020204" pitchFamily="34" charset="0"/>
                </a:rPr>
                <a:t>&amp; Monitoring</a:t>
              </a:r>
            </a:p>
          </p:txBody>
        </p:sp>
        <p:cxnSp>
          <p:nvCxnSpPr>
            <p:cNvPr id="56" name="Straight Arrow Connector 55"/>
            <p:cNvCxnSpPr/>
            <p:nvPr/>
          </p:nvCxnSpPr>
          <p:spPr>
            <a:xfrm>
              <a:off x="542588" y="1507067"/>
              <a:ext cx="0" cy="4675810"/>
            </a:xfrm>
            <a:prstGeom prst="straightConnector1">
              <a:avLst/>
            </a:prstGeom>
            <a:ln>
              <a:headEnd type="oval"/>
              <a:tailEnd type="triangle"/>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368933" y="2474013"/>
              <a:ext cx="2485016" cy="314526"/>
              <a:chOff x="441064" y="1407868"/>
              <a:chExt cx="2485016" cy="356388"/>
            </a:xfrm>
          </p:grpSpPr>
          <p:grpSp>
            <p:nvGrpSpPr>
              <p:cNvPr id="76" name="Group 75"/>
              <p:cNvGrpSpPr/>
              <p:nvPr/>
            </p:nvGrpSpPr>
            <p:grpSpPr>
              <a:xfrm>
                <a:off x="441064" y="1435455"/>
                <a:ext cx="301214" cy="301214"/>
                <a:chOff x="2463501" y="2592593"/>
                <a:chExt cx="408791" cy="408791"/>
              </a:xfrm>
            </p:grpSpPr>
            <p:sp>
              <p:nvSpPr>
                <p:cNvPr id="78" name="Oval 77"/>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79" name="Oval 78"/>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sp>
            <p:nvSpPr>
              <p:cNvPr id="77" name="Rectangle 27"/>
              <p:cNvSpPr>
                <a:spLocks noChangeArrowheads="1"/>
              </p:cNvSpPr>
              <p:nvPr/>
            </p:nvSpPr>
            <p:spPr bwMode="auto">
              <a:xfrm>
                <a:off x="835545" y="1407868"/>
                <a:ext cx="2090535" cy="35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400" dirty="0">
                    <a:solidFill>
                      <a:schemeClr val="tx1">
                        <a:lumMod val="65000"/>
                      </a:schemeClr>
                    </a:solidFill>
                    <a:cs typeface="Arial" panose="020B0604020202020204" pitchFamily="34" charset="0"/>
                  </a:rPr>
                  <a:t>Network Security</a:t>
                </a:r>
              </a:p>
            </p:txBody>
          </p:sp>
        </p:grpSp>
        <p:grpSp>
          <p:nvGrpSpPr>
            <p:cNvPr id="58" name="Group 57"/>
            <p:cNvGrpSpPr/>
            <p:nvPr/>
          </p:nvGrpSpPr>
          <p:grpSpPr>
            <a:xfrm>
              <a:off x="368933" y="3311606"/>
              <a:ext cx="2485016" cy="314526"/>
              <a:chOff x="441064" y="1407868"/>
              <a:chExt cx="2485016" cy="356388"/>
            </a:xfrm>
          </p:grpSpPr>
          <p:grpSp>
            <p:nvGrpSpPr>
              <p:cNvPr id="72" name="Group 71"/>
              <p:cNvGrpSpPr/>
              <p:nvPr/>
            </p:nvGrpSpPr>
            <p:grpSpPr>
              <a:xfrm>
                <a:off x="441064" y="1435455"/>
                <a:ext cx="301214" cy="301214"/>
                <a:chOff x="2463501" y="2592593"/>
                <a:chExt cx="408791" cy="408791"/>
              </a:xfrm>
            </p:grpSpPr>
            <p:sp>
              <p:nvSpPr>
                <p:cNvPr id="74" name="Oval 73"/>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75" name="Oval 74"/>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sp>
            <p:nvSpPr>
              <p:cNvPr id="73" name="Rectangle 27"/>
              <p:cNvSpPr>
                <a:spLocks noChangeArrowheads="1"/>
              </p:cNvSpPr>
              <p:nvPr/>
            </p:nvSpPr>
            <p:spPr bwMode="auto">
              <a:xfrm>
                <a:off x="835545" y="1407868"/>
                <a:ext cx="2090535" cy="35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400" dirty="0">
                    <a:solidFill>
                      <a:schemeClr val="tx1">
                        <a:lumMod val="65000"/>
                      </a:schemeClr>
                    </a:solidFill>
                    <a:cs typeface="Arial" panose="020B0604020202020204" pitchFamily="34" charset="0"/>
                  </a:rPr>
                  <a:t>Data Security</a:t>
                </a:r>
              </a:p>
            </p:txBody>
          </p:sp>
        </p:grpSp>
        <p:grpSp>
          <p:nvGrpSpPr>
            <p:cNvPr id="59" name="Group 58"/>
            <p:cNvGrpSpPr/>
            <p:nvPr/>
          </p:nvGrpSpPr>
          <p:grpSpPr>
            <a:xfrm>
              <a:off x="398855" y="4274606"/>
              <a:ext cx="301214" cy="265833"/>
              <a:chOff x="2463501" y="2592593"/>
              <a:chExt cx="408791" cy="408791"/>
            </a:xfrm>
          </p:grpSpPr>
          <p:sp>
            <p:nvSpPr>
              <p:cNvPr id="70" name="Oval 69"/>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71" name="Oval 70"/>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sp>
          <p:nvSpPr>
            <p:cNvPr id="60" name="Rectangle 27"/>
            <p:cNvSpPr>
              <a:spLocks noChangeArrowheads="1"/>
            </p:cNvSpPr>
            <p:nvPr/>
          </p:nvSpPr>
          <p:spPr bwMode="auto">
            <a:xfrm>
              <a:off x="734547" y="5142392"/>
              <a:ext cx="2090535" cy="31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endParaRPr lang="en-US" altLang="en-US" sz="1400" dirty="0">
                <a:solidFill>
                  <a:schemeClr val="tx1">
                    <a:lumMod val="65000"/>
                  </a:schemeClr>
                </a:solidFill>
                <a:cs typeface="Arial" panose="020B0604020202020204" pitchFamily="34" charset="0"/>
              </a:endParaRPr>
            </a:p>
          </p:txBody>
        </p:sp>
        <p:grpSp>
          <p:nvGrpSpPr>
            <p:cNvPr id="61" name="Group 60"/>
            <p:cNvGrpSpPr/>
            <p:nvPr/>
          </p:nvGrpSpPr>
          <p:grpSpPr>
            <a:xfrm>
              <a:off x="387237" y="5319893"/>
              <a:ext cx="301215" cy="265833"/>
              <a:chOff x="2463501" y="1889519"/>
              <a:chExt cx="408791" cy="408788"/>
            </a:xfrm>
          </p:grpSpPr>
          <p:sp>
            <p:nvSpPr>
              <p:cNvPr id="68" name="Oval 67"/>
              <p:cNvSpPr/>
              <p:nvPr/>
            </p:nvSpPr>
            <p:spPr>
              <a:xfrm>
                <a:off x="2463501" y="1889519"/>
                <a:ext cx="408791" cy="4087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69" name="Oval 68"/>
              <p:cNvSpPr/>
              <p:nvPr/>
            </p:nvSpPr>
            <p:spPr>
              <a:xfrm>
                <a:off x="2555837" y="1981873"/>
                <a:ext cx="224118" cy="22411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grpSp>
          <p:nvGrpSpPr>
            <p:cNvPr id="62" name="Group 61"/>
            <p:cNvGrpSpPr/>
            <p:nvPr/>
          </p:nvGrpSpPr>
          <p:grpSpPr>
            <a:xfrm>
              <a:off x="368933" y="1727963"/>
              <a:ext cx="2485016" cy="314526"/>
              <a:chOff x="441064" y="1407868"/>
              <a:chExt cx="2485016" cy="356388"/>
            </a:xfrm>
          </p:grpSpPr>
          <p:grpSp>
            <p:nvGrpSpPr>
              <p:cNvPr id="64" name="Group 63"/>
              <p:cNvGrpSpPr/>
              <p:nvPr/>
            </p:nvGrpSpPr>
            <p:grpSpPr>
              <a:xfrm>
                <a:off x="441064" y="1435455"/>
                <a:ext cx="301214" cy="301214"/>
                <a:chOff x="2463501" y="2592593"/>
                <a:chExt cx="408791" cy="408791"/>
              </a:xfrm>
            </p:grpSpPr>
            <p:sp>
              <p:nvSpPr>
                <p:cNvPr id="66" name="Oval 65"/>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Rectangle 27"/>
              <p:cNvSpPr>
                <a:spLocks noChangeArrowheads="1"/>
              </p:cNvSpPr>
              <p:nvPr/>
            </p:nvSpPr>
            <p:spPr bwMode="auto">
              <a:xfrm>
                <a:off x="835545" y="1407868"/>
                <a:ext cx="2090535" cy="35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nSpc>
                    <a:spcPct val="90000"/>
                  </a:lnSpc>
                </a:pPr>
                <a:r>
                  <a:rPr lang="en-US" altLang="en-US" sz="1400" dirty="0">
                    <a:solidFill>
                      <a:schemeClr val="tx1">
                        <a:lumMod val="65000"/>
                      </a:schemeClr>
                    </a:solidFill>
                    <a:latin typeface="Arial" panose="020B0604020202020204" pitchFamily="34" charset="0"/>
                    <a:ea typeface="MS PGothic" panose="020B0600070205080204" pitchFamily="34" charset="-128"/>
                    <a:cs typeface="Arial" panose="020B0604020202020204" pitchFamily="34" charset="0"/>
                  </a:rPr>
                  <a:t>Identity &amp; Access</a:t>
                </a:r>
              </a:p>
            </p:txBody>
          </p:sp>
        </p:grpSp>
        <p:sp>
          <p:nvSpPr>
            <p:cNvPr id="63" name="Rectangle 62"/>
            <p:cNvSpPr/>
            <p:nvPr/>
          </p:nvSpPr>
          <p:spPr>
            <a:xfrm>
              <a:off x="768106" y="4306403"/>
              <a:ext cx="1732846" cy="239039"/>
            </a:xfrm>
            <a:prstGeom prst="rect">
              <a:avLst/>
            </a:prstGeom>
            <a:noFill/>
            <a:ln>
              <a:noFill/>
            </a:ln>
          </p:spPr>
          <p:txBody>
            <a:bodyPr anchor="ctr"/>
            <a:lstStyle/>
            <a:p>
              <a:pPr>
                <a:lnSpc>
                  <a:spcPct val="90000"/>
                </a:lnSpc>
              </a:pPr>
              <a:r>
                <a:rPr lang="en-US" altLang="en-US" sz="1400" b="1" dirty="0">
                  <a:solidFill>
                    <a:schemeClr val="tx1">
                      <a:lumMod val="65000"/>
                    </a:schemeClr>
                  </a:solidFill>
                  <a:cs typeface="Arial" panose="020B0604020202020204" pitchFamily="34" charset="0"/>
                </a:rPr>
                <a:t>Secure Dev-Ops</a:t>
              </a:r>
            </a:p>
            <a:p>
              <a:pPr>
                <a:lnSpc>
                  <a:spcPct val="90000"/>
                </a:lnSpc>
              </a:pPr>
              <a:r>
                <a:rPr lang="en-US" altLang="en-US" sz="1400" b="1" dirty="0" smtClean="0">
                  <a:solidFill>
                    <a:schemeClr val="tx1">
                      <a:lumMod val="65000"/>
                    </a:schemeClr>
                  </a:solidFill>
                  <a:latin typeface="Arial" panose="020B0604020202020204" pitchFamily="34" charset="0"/>
                  <a:ea typeface="MS PGothic" panose="020B0600070205080204" pitchFamily="34" charset="-128"/>
                  <a:cs typeface="Arial" panose="020B0604020202020204" pitchFamily="34" charset="0"/>
                </a:rPr>
                <a:t>&amp; Application Security </a:t>
              </a:r>
              <a:endParaRPr lang="en-US" altLang="en-US" sz="1400" b="1" dirty="0">
                <a:solidFill>
                  <a:schemeClr val="tx1">
                    <a:lumMod val="65000"/>
                  </a:schemeClr>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43" name="Title 1"/>
          <p:cNvSpPr txBox="1">
            <a:spLocks/>
          </p:cNvSpPr>
          <p:nvPr/>
        </p:nvSpPr>
        <p:spPr bwMode="auto">
          <a:xfrm>
            <a:off x="2500952" y="1877064"/>
            <a:ext cx="9468650" cy="348426"/>
          </a:xfrm>
          <a:prstGeom prst="rect">
            <a:avLst/>
          </a:prstGeom>
          <a:solidFill>
            <a:schemeClr val="accent6"/>
          </a:solidFill>
          <a:ln>
            <a:noFill/>
          </a:ln>
          <a:extLst/>
        </p:spPr>
        <p:txBody>
          <a:bodyPr vert="horz" wrap="square" lIns="0" tIns="0" rIns="0" bIns="0" numCol="1" anchor="ctr" anchorCtr="1" compatLnSpc="1">
            <a:prstTxWarp prst="textNoShape">
              <a:avLst/>
            </a:prstTxWarp>
            <a:noAutofit/>
          </a:bodyPr>
          <a:lstStyle>
            <a:defPPr>
              <a:defRPr lang="en-US"/>
            </a:defPPr>
            <a:lvl1pPr algn="ctr" defTabSz="285594" eaLnBrk="1" hangingPunct="1">
              <a:lnSpc>
                <a:spcPct val="80000"/>
              </a:lnSpc>
              <a:spcBef>
                <a:spcPts val="0"/>
              </a:spcBef>
              <a:defRPr sz="1600" b="1" baseline="0">
                <a:solidFill>
                  <a:schemeClr val="bg1"/>
                </a:solidFill>
                <a:latin typeface="Arial" panose="020B0604020202020204" pitchFamily="34" charset="0"/>
                <a:ea typeface="Arial" charset="0"/>
                <a:cs typeface="Arial" panose="020B0604020202020204" pitchFamily="34" charset="0"/>
              </a:defRPr>
            </a:lvl1pPr>
            <a:lvl2pPr>
              <a:lnSpc>
                <a:spcPct val="90000"/>
              </a:lnSpc>
              <a:defRPr sz="2800" b="1">
                <a:latin typeface="Arial" panose="020B0604020202020204" pitchFamily="34" charset="0"/>
                <a:cs typeface="Arial" panose="020B0604020202020204" pitchFamily="34" charset="0"/>
              </a:defRPr>
            </a:lvl2pPr>
            <a:lvl3pPr>
              <a:lnSpc>
                <a:spcPct val="90000"/>
              </a:lnSpc>
              <a:defRPr sz="2800" b="1">
                <a:latin typeface="Arial" panose="020B0604020202020204" pitchFamily="34" charset="0"/>
                <a:cs typeface="Arial" panose="020B0604020202020204" pitchFamily="34" charset="0"/>
              </a:defRPr>
            </a:lvl3pPr>
            <a:lvl4pPr>
              <a:lnSpc>
                <a:spcPct val="90000"/>
              </a:lnSpc>
              <a:defRPr sz="2800" b="1">
                <a:latin typeface="Arial" panose="020B0604020202020204" pitchFamily="34" charset="0"/>
                <a:cs typeface="Arial" panose="020B0604020202020204" pitchFamily="34" charset="0"/>
              </a:defRPr>
            </a:lvl4pPr>
            <a:lvl5pPr>
              <a:lnSpc>
                <a:spcPct val="90000"/>
              </a:lnSpc>
              <a:defRPr sz="2800" b="1">
                <a:latin typeface="Arial" panose="020B0604020202020204" pitchFamily="34" charset="0"/>
                <a:cs typeface="Arial" panose="020B0604020202020204" pitchFamily="34" charset="0"/>
              </a:defRPr>
            </a:lvl5pPr>
            <a:lvl6pPr marL="457200" fontAlgn="base">
              <a:lnSpc>
                <a:spcPct val="90000"/>
              </a:lnSpc>
              <a:spcBef>
                <a:spcPct val="0"/>
              </a:spcBef>
              <a:spcAft>
                <a:spcPct val="0"/>
              </a:spcAft>
              <a:defRPr sz="2800" b="1">
                <a:latin typeface="Arial" panose="020B0604020202020204" pitchFamily="34" charset="0"/>
                <a:cs typeface="Arial" panose="020B0604020202020204" pitchFamily="34" charset="0"/>
              </a:defRPr>
            </a:lvl6pPr>
            <a:lvl7pPr marL="914400" fontAlgn="base">
              <a:lnSpc>
                <a:spcPct val="90000"/>
              </a:lnSpc>
              <a:spcBef>
                <a:spcPct val="0"/>
              </a:spcBef>
              <a:spcAft>
                <a:spcPct val="0"/>
              </a:spcAft>
              <a:defRPr sz="2800" b="1">
                <a:latin typeface="Arial" panose="020B0604020202020204" pitchFamily="34" charset="0"/>
                <a:cs typeface="Arial" panose="020B0604020202020204" pitchFamily="34" charset="0"/>
              </a:defRPr>
            </a:lvl7pPr>
            <a:lvl8pPr marL="1371600" fontAlgn="base">
              <a:lnSpc>
                <a:spcPct val="90000"/>
              </a:lnSpc>
              <a:spcBef>
                <a:spcPct val="0"/>
              </a:spcBef>
              <a:spcAft>
                <a:spcPct val="0"/>
              </a:spcAft>
              <a:defRPr sz="2800" b="1">
                <a:latin typeface="Arial" panose="020B0604020202020204" pitchFamily="34" charset="0"/>
                <a:cs typeface="Arial" panose="020B0604020202020204" pitchFamily="34" charset="0"/>
              </a:defRPr>
            </a:lvl8pPr>
            <a:lvl9pPr marL="1828800" fontAlgn="base">
              <a:lnSpc>
                <a:spcPct val="90000"/>
              </a:lnSpc>
              <a:spcBef>
                <a:spcPct val="0"/>
              </a:spcBef>
              <a:spcAft>
                <a:spcPct val="0"/>
              </a:spcAft>
              <a:defRPr sz="2800" b="1">
                <a:latin typeface="Arial" panose="020B0604020202020204" pitchFamily="34" charset="0"/>
                <a:cs typeface="Arial" panose="020B0604020202020204" pitchFamily="34" charset="0"/>
              </a:defRPr>
            </a:lvl9pPr>
          </a:lstStyle>
          <a:p>
            <a:r>
              <a:rPr lang="en-US" dirty="0"/>
              <a:t>Achieve continuous security as part of DevOps and not as an after thought</a:t>
            </a:r>
          </a:p>
        </p:txBody>
      </p:sp>
      <p:grpSp>
        <p:nvGrpSpPr>
          <p:cNvPr id="4" name="Group 3"/>
          <p:cNvGrpSpPr/>
          <p:nvPr/>
        </p:nvGrpSpPr>
        <p:grpSpPr>
          <a:xfrm>
            <a:off x="2500953" y="2203275"/>
            <a:ext cx="9505830" cy="3513565"/>
            <a:chOff x="2969343" y="1977694"/>
            <a:chExt cx="7886077" cy="1491175"/>
          </a:xfrm>
        </p:grpSpPr>
        <p:sp>
          <p:nvSpPr>
            <p:cNvPr id="42" name="Rectangle 41"/>
            <p:cNvSpPr/>
            <p:nvPr/>
          </p:nvSpPr>
          <p:spPr bwMode="auto">
            <a:xfrm>
              <a:off x="2969343" y="1977694"/>
              <a:ext cx="7855232" cy="1491175"/>
            </a:xfrm>
            <a:prstGeom prst="rect">
              <a:avLst/>
            </a:prstGeom>
            <a:solidFill>
              <a:schemeClr val="bg1">
                <a:lumMod val="95000"/>
              </a:schemeClr>
            </a:solidFill>
            <a:ln w="19050">
              <a:noFill/>
            </a:ln>
            <a:effectLst/>
            <a:extLst/>
          </p:spPr>
          <p:txBody>
            <a:bodyPr lIns="109717" tIns="54859" rIns="109717" bIns="54859"/>
            <a:lstStyle/>
            <a:p>
              <a:pPr>
                <a:defRPr/>
              </a:pPr>
              <a:endParaRPr lang="en-US" sz="1917" dirty="0"/>
            </a:p>
          </p:txBody>
        </p:sp>
        <p:sp>
          <p:nvSpPr>
            <p:cNvPr id="44" name="Rectangle 14"/>
            <p:cNvSpPr>
              <a:spLocks/>
            </p:cNvSpPr>
            <p:nvPr/>
          </p:nvSpPr>
          <p:spPr bwMode="auto">
            <a:xfrm>
              <a:off x="5697383" y="2105631"/>
              <a:ext cx="2463435" cy="559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48763" bIns="0">
              <a:spAutoFit/>
            </a:bodyPr>
            <a:lstStyle/>
            <a:p>
              <a:pPr marL="45715">
                <a:lnSpc>
                  <a:spcPct val="90000"/>
                </a:lnSpc>
              </a:pPr>
              <a:r>
                <a:rPr lang="en-US" sz="1667" b="1" spc="-24" dirty="0">
                  <a:solidFill>
                    <a:srgbClr val="00649D"/>
                  </a:solidFill>
                  <a:latin typeface="Arial Bold" charset="0"/>
                  <a:sym typeface="HelvNeue Bold for IBM" charset="0"/>
                </a:rPr>
                <a:t>VMs are still traditional</a:t>
              </a:r>
              <a:r>
                <a:rPr lang="en-US" sz="1667" b="1" dirty="0">
                  <a:latin typeface="Arial Bold" charset="0"/>
                  <a:sym typeface="HelvNeue Bold for IBM" charset="0"/>
                </a:rPr>
                <a:t/>
              </a:r>
              <a:br>
                <a:rPr lang="en-US" sz="1667" b="1" dirty="0">
                  <a:latin typeface="Arial Bold" charset="0"/>
                  <a:sym typeface="HelvNeue Bold for IBM" charset="0"/>
                </a:rPr>
              </a:br>
              <a:r>
                <a:rPr lang="en-US" sz="1250" dirty="0">
                  <a:cs typeface="Arial" panose="020B0604020202020204" pitchFamily="34" charset="0"/>
                  <a:sym typeface="HelvNeue Bold for IBM" charset="0"/>
                </a:rPr>
                <a:t>e.g., Customer uses BigFix to patch all VMs </a:t>
              </a:r>
              <a:br>
                <a:rPr lang="en-US" sz="1250" dirty="0">
                  <a:cs typeface="Arial" panose="020B0604020202020204" pitchFamily="34" charset="0"/>
                  <a:sym typeface="HelvNeue Bold for IBM" charset="0"/>
                </a:rPr>
              </a:br>
              <a:r>
                <a:rPr lang="en-US" sz="1250" dirty="0">
                  <a:cs typeface="Arial" panose="020B0604020202020204" pitchFamily="34" charset="0"/>
                  <a:sym typeface="HelvNeue Bold for IBM" charset="0"/>
                </a:rPr>
                <a:t>and fix Linux security vulnerability</a:t>
              </a:r>
            </a:p>
            <a:p>
              <a:pPr marL="45715">
                <a:lnSpc>
                  <a:spcPct val="90000"/>
                </a:lnSpc>
              </a:pPr>
              <a:endParaRPr lang="en-US" sz="1333" dirty="0">
                <a:latin typeface="Arial Bold" charset="0"/>
                <a:sym typeface="HelvNeue Bold for IBM" charset="0"/>
              </a:endParaRPr>
            </a:p>
          </p:txBody>
        </p:sp>
        <p:sp>
          <p:nvSpPr>
            <p:cNvPr id="81" name="TextBox 61"/>
            <p:cNvSpPr txBox="1">
              <a:spLocks noChangeArrowheads="1"/>
            </p:cNvSpPr>
            <p:nvPr/>
          </p:nvSpPr>
          <p:spPr bwMode="auto">
            <a:xfrm>
              <a:off x="5614028" y="2518754"/>
              <a:ext cx="2596708" cy="6304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4859" tIns="54859" rIns="54859" bIns="54859">
              <a:spAutoFit/>
            </a:bodyPr>
            <a:lstStyle>
              <a:lvl1pPr marL="169863" indent="-169863">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201914" indent="-156198">
                <a:lnSpc>
                  <a:spcPct val="90000"/>
                </a:lnSpc>
                <a:spcBef>
                  <a:spcPts val="480"/>
                </a:spcBef>
                <a:buFont typeface="Arial"/>
                <a:buChar char="•"/>
              </a:pPr>
              <a:r>
                <a:rPr lang="en-US" sz="1800" dirty="0">
                  <a:solidFill>
                    <a:srgbClr val="191919"/>
                  </a:solidFill>
                  <a:cs typeface="Arial" charset="0"/>
                </a:rPr>
                <a:t>Configuration and patch management</a:t>
              </a:r>
            </a:p>
            <a:p>
              <a:pPr marL="201914" indent="-156198">
                <a:lnSpc>
                  <a:spcPct val="90000"/>
                </a:lnSpc>
                <a:spcBef>
                  <a:spcPts val="480"/>
                </a:spcBef>
                <a:buFont typeface="Arial"/>
                <a:buChar char="•"/>
              </a:pPr>
              <a:r>
                <a:rPr lang="en-US" sz="1800" dirty="0">
                  <a:solidFill>
                    <a:srgbClr val="191919"/>
                  </a:solidFill>
                  <a:cs typeface="Arial" charset="0"/>
                </a:rPr>
                <a:t>VMs based models for lift &amp; shift apps</a:t>
              </a:r>
            </a:p>
            <a:p>
              <a:pPr marL="201914" indent="-156198">
                <a:lnSpc>
                  <a:spcPct val="90000"/>
                </a:lnSpc>
                <a:spcBef>
                  <a:spcPts val="480"/>
                </a:spcBef>
                <a:buFont typeface="Arial"/>
                <a:buChar char="•"/>
              </a:pPr>
              <a:r>
                <a:rPr lang="en-US" sz="1800" dirty="0">
                  <a:solidFill>
                    <a:srgbClr val="191919"/>
                  </a:solidFill>
                  <a:cs typeface="Arial" charset="0"/>
                </a:rPr>
                <a:t>Compliance reporting</a:t>
              </a:r>
            </a:p>
          </p:txBody>
        </p:sp>
        <p:sp>
          <p:nvSpPr>
            <p:cNvPr id="82" name="Rectangle 14"/>
            <p:cNvSpPr>
              <a:spLocks/>
            </p:cNvSpPr>
            <p:nvPr/>
          </p:nvSpPr>
          <p:spPr bwMode="auto">
            <a:xfrm>
              <a:off x="3088024" y="2105628"/>
              <a:ext cx="2411096" cy="4240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48763" bIns="0">
              <a:spAutoFit/>
            </a:bodyPr>
            <a:lstStyle/>
            <a:p>
              <a:pPr marL="45715">
                <a:lnSpc>
                  <a:spcPct val="90000"/>
                </a:lnSpc>
              </a:pPr>
              <a:r>
                <a:rPr lang="en-US" sz="1667" b="1" spc="-24" dirty="0">
                  <a:solidFill>
                    <a:srgbClr val="00649D"/>
                  </a:solidFill>
                  <a:latin typeface="Arial Bold" charset="0"/>
                  <a:sym typeface="HelvNeue Bold for IBM" charset="0"/>
                </a:rPr>
                <a:t>Containers enables new model</a:t>
              </a:r>
              <a:r>
                <a:rPr lang="en-US" sz="1667" b="1" dirty="0">
                  <a:latin typeface="Arial Bold" charset="0"/>
                  <a:sym typeface="HelvNeue Bold for IBM" charset="0"/>
                </a:rPr>
                <a:t/>
              </a:r>
              <a:br>
                <a:rPr lang="en-US" sz="1667" b="1" dirty="0">
                  <a:latin typeface="Arial Bold" charset="0"/>
                  <a:sym typeface="HelvNeue Bold for IBM" charset="0"/>
                </a:rPr>
              </a:br>
              <a:r>
                <a:rPr lang="en-US" sz="1250" dirty="0">
                  <a:cs typeface="Arial" panose="020B0604020202020204" pitchFamily="34" charset="0"/>
                  <a:sym typeface="HelvNeue Bold for IBM" charset="0"/>
                </a:rPr>
                <a:t>e.g., Customer uses Vulnerability Advisor to </a:t>
              </a:r>
              <a:br>
                <a:rPr lang="en-US" sz="1250" dirty="0">
                  <a:cs typeface="Arial" panose="020B0604020202020204" pitchFamily="34" charset="0"/>
                  <a:sym typeface="HelvNeue Bold for IBM" charset="0"/>
                </a:rPr>
              </a:br>
              <a:r>
                <a:rPr lang="en-US" sz="1250" dirty="0">
                  <a:cs typeface="Arial" panose="020B0604020202020204" pitchFamily="34" charset="0"/>
                  <a:sym typeface="HelvNeue Bold for IBM" charset="0"/>
                </a:rPr>
                <a:t>assess container images</a:t>
              </a:r>
            </a:p>
          </p:txBody>
        </p:sp>
        <p:sp>
          <p:nvSpPr>
            <p:cNvPr id="83" name="TextBox 61"/>
            <p:cNvSpPr txBox="1">
              <a:spLocks noChangeArrowheads="1"/>
            </p:cNvSpPr>
            <p:nvPr/>
          </p:nvSpPr>
          <p:spPr bwMode="auto">
            <a:xfrm>
              <a:off x="3043544" y="2534073"/>
              <a:ext cx="2180382" cy="6304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4859" tIns="54859" rIns="54859" bIns="54859">
              <a:spAutoFit/>
            </a:bodyPr>
            <a:lstStyle>
              <a:lvl1pPr marL="169863" indent="-169863">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201914" indent="-156198">
                <a:lnSpc>
                  <a:spcPct val="90000"/>
                </a:lnSpc>
                <a:spcBef>
                  <a:spcPts val="480"/>
                </a:spcBef>
                <a:buFont typeface="Arial"/>
                <a:buChar char="•"/>
              </a:pPr>
              <a:r>
                <a:rPr lang="en-US" sz="1800" dirty="0">
                  <a:solidFill>
                    <a:srgbClr val="191919"/>
                  </a:solidFill>
                  <a:cs typeface="Arial" charset="0"/>
                </a:rPr>
                <a:t>Vulnerability analysis </a:t>
              </a:r>
            </a:p>
            <a:p>
              <a:pPr marL="201914" indent="-156198">
                <a:lnSpc>
                  <a:spcPct val="90000"/>
                </a:lnSpc>
                <a:spcBef>
                  <a:spcPts val="480"/>
                </a:spcBef>
                <a:buFont typeface="Arial"/>
                <a:buChar char="•"/>
              </a:pPr>
              <a:r>
                <a:rPr lang="en-US" sz="1800" dirty="0">
                  <a:solidFill>
                    <a:srgbClr val="191919"/>
                  </a:solidFill>
                  <a:cs typeface="Arial" charset="0"/>
                </a:rPr>
                <a:t>Enterprise security policies</a:t>
              </a:r>
            </a:p>
            <a:p>
              <a:pPr marL="201914" indent="-156198">
                <a:lnSpc>
                  <a:spcPct val="90000"/>
                </a:lnSpc>
                <a:spcBef>
                  <a:spcPts val="480"/>
                </a:spcBef>
                <a:buFont typeface="Arial"/>
                <a:buChar char="•"/>
              </a:pPr>
              <a:r>
                <a:rPr lang="en-US" sz="1800" dirty="0">
                  <a:solidFill>
                    <a:srgbClr val="191919"/>
                  </a:solidFill>
                  <a:cs typeface="Arial" charset="0"/>
                </a:rPr>
                <a:t>Remediation in </a:t>
              </a:r>
              <a:r>
                <a:rPr lang="en-US" sz="1800" dirty="0" err="1">
                  <a:solidFill>
                    <a:srgbClr val="191919"/>
                  </a:solidFill>
                  <a:cs typeface="Arial" charset="0"/>
                </a:rPr>
                <a:t>devOps</a:t>
              </a:r>
              <a:endParaRPr lang="en-US" sz="1800" dirty="0">
                <a:solidFill>
                  <a:srgbClr val="191919"/>
                </a:solidFill>
                <a:cs typeface="Arial" charset="0"/>
              </a:endParaRPr>
            </a:p>
          </p:txBody>
        </p:sp>
        <p:sp>
          <p:nvSpPr>
            <p:cNvPr id="84" name="Rectangle 14"/>
            <p:cNvSpPr>
              <a:spLocks/>
            </p:cNvSpPr>
            <p:nvPr/>
          </p:nvSpPr>
          <p:spPr bwMode="auto">
            <a:xfrm>
              <a:off x="8359080" y="2105631"/>
              <a:ext cx="2367362" cy="559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48763" bIns="0">
              <a:spAutoFit/>
            </a:bodyPr>
            <a:lstStyle/>
            <a:p>
              <a:pPr marL="45715">
                <a:lnSpc>
                  <a:spcPct val="90000"/>
                </a:lnSpc>
              </a:pPr>
              <a:r>
                <a:rPr lang="en-US" sz="1667" b="1" spc="-24" dirty="0">
                  <a:solidFill>
                    <a:srgbClr val="00649D"/>
                  </a:solidFill>
                  <a:latin typeface="Arial Bold" charset="0"/>
                  <a:sym typeface="HelvNeue Bold for IBM" charset="0"/>
                </a:rPr>
                <a:t>Application security</a:t>
              </a:r>
              <a:r>
                <a:rPr lang="en-US" sz="1500" b="1" dirty="0">
                  <a:latin typeface="Arial Bold" charset="0"/>
                  <a:sym typeface="HelvNeue Bold for IBM" charset="0"/>
                </a:rPr>
                <a:t/>
              </a:r>
              <a:br>
                <a:rPr lang="en-US" sz="1500" b="1" dirty="0">
                  <a:latin typeface="Arial Bold" charset="0"/>
                  <a:sym typeface="HelvNeue Bold for IBM" charset="0"/>
                </a:rPr>
              </a:br>
              <a:r>
                <a:rPr lang="en-US" sz="1250" dirty="0">
                  <a:cs typeface="Arial" panose="020B0604020202020204" pitchFamily="34" charset="0"/>
                  <a:sym typeface="HelvNeue Bold for IBM" charset="0"/>
                </a:rPr>
                <a:t>e.g., Customer uses Application Security service to scan web apps and mobile </a:t>
              </a:r>
            </a:p>
            <a:p>
              <a:pPr marL="45715">
                <a:lnSpc>
                  <a:spcPct val="90000"/>
                </a:lnSpc>
              </a:pPr>
              <a:endParaRPr lang="en-US" sz="1333" dirty="0">
                <a:latin typeface="Arial Bold" charset="0"/>
                <a:sym typeface="HelvNeue Bold for IBM" charset="0"/>
              </a:endParaRPr>
            </a:p>
          </p:txBody>
        </p:sp>
        <p:sp>
          <p:nvSpPr>
            <p:cNvPr id="85" name="TextBox 61"/>
            <p:cNvSpPr txBox="1">
              <a:spLocks noChangeArrowheads="1"/>
            </p:cNvSpPr>
            <p:nvPr/>
          </p:nvSpPr>
          <p:spPr bwMode="auto">
            <a:xfrm>
              <a:off x="8258712" y="2514819"/>
              <a:ext cx="2596708" cy="6304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4859" tIns="54859" rIns="54859" bIns="54859">
              <a:spAutoFit/>
            </a:bodyPr>
            <a:lstStyle>
              <a:lvl1pPr marL="169863" indent="-169863">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201914" indent="-156198">
                <a:lnSpc>
                  <a:spcPct val="90000"/>
                </a:lnSpc>
                <a:spcBef>
                  <a:spcPts val="480"/>
                </a:spcBef>
                <a:buFont typeface="Arial"/>
                <a:buChar char="•"/>
              </a:pPr>
              <a:r>
                <a:rPr lang="en-US" sz="1800" dirty="0">
                  <a:solidFill>
                    <a:srgbClr val="191919"/>
                  </a:solidFill>
                  <a:cs typeface="Arial" charset="0"/>
                </a:rPr>
                <a:t>Application security scanning</a:t>
              </a:r>
            </a:p>
            <a:p>
              <a:pPr marL="201914" indent="-156198">
                <a:lnSpc>
                  <a:spcPct val="90000"/>
                </a:lnSpc>
                <a:spcBef>
                  <a:spcPts val="480"/>
                </a:spcBef>
                <a:buFont typeface="Arial"/>
                <a:buChar char="•"/>
              </a:pPr>
              <a:r>
                <a:rPr lang="en-US" sz="1800" dirty="0">
                  <a:solidFill>
                    <a:srgbClr val="191919"/>
                  </a:solidFill>
                  <a:cs typeface="Arial" charset="0"/>
                </a:rPr>
                <a:t>Mobile and web apps</a:t>
              </a:r>
            </a:p>
            <a:p>
              <a:pPr marL="201914" indent="-156198">
                <a:lnSpc>
                  <a:spcPct val="90000"/>
                </a:lnSpc>
                <a:spcBef>
                  <a:spcPts val="480"/>
                </a:spcBef>
                <a:buFont typeface="Arial"/>
                <a:buChar char="•"/>
              </a:pPr>
              <a:r>
                <a:rPr lang="en-US" sz="1800" dirty="0">
                  <a:solidFill>
                    <a:srgbClr val="191919"/>
                  </a:solidFill>
                  <a:cs typeface="Arial" charset="0"/>
                </a:rPr>
                <a:t>Secure engineering and proactive</a:t>
              </a:r>
            </a:p>
          </p:txBody>
        </p:sp>
      </p:grpSp>
      <p:sp>
        <p:nvSpPr>
          <p:cNvPr id="40" name="Rectangle 39"/>
          <p:cNvSpPr/>
          <p:nvPr/>
        </p:nvSpPr>
        <p:spPr>
          <a:xfrm>
            <a:off x="2584920" y="6110405"/>
            <a:ext cx="8908973" cy="323165"/>
          </a:xfrm>
          <a:prstGeom prst="rect">
            <a:avLst/>
          </a:prstGeom>
        </p:spPr>
        <p:txBody>
          <a:bodyPr wrap="square">
            <a:spAutoFit/>
          </a:bodyPr>
          <a:lstStyle/>
          <a:p>
            <a:r>
              <a:rPr lang="en-US" sz="1500" dirty="0">
                <a:hlinkClick r:id="rId3"/>
              </a:rPr>
              <a:t>https://developer.ibm.com/cloudarchitecture/docs/security/securing-workloads-ibm-cloud/applications/</a:t>
            </a:r>
            <a:r>
              <a:rPr lang="en-US" sz="1500" dirty="0"/>
              <a:t> </a:t>
            </a:r>
          </a:p>
        </p:txBody>
      </p:sp>
      <p:sp>
        <p:nvSpPr>
          <p:cNvPr id="41" name="Rectangle 40"/>
          <p:cNvSpPr/>
          <p:nvPr/>
        </p:nvSpPr>
        <p:spPr>
          <a:xfrm>
            <a:off x="2584919" y="5695460"/>
            <a:ext cx="8908973" cy="323165"/>
          </a:xfrm>
          <a:prstGeom prst="rect">
            <a:avLst/>
          </a:prstGeom>
        </p:spPr>
        <p:txBody>
          <a:bodyPr wrap="square">
            <a:spAutoFit/>
          </a:bodyPr>
          <a:lstStyle/>
          <a:p>
            <a:r>
              <a:rPr lang="en-US" sz="1500" dirty="0">
                <a:hlinkClick r:id="rId4"/>
              </a:rPr>
              <a:t>https://developer.ibm.com/cloudarchitecture/docs/security/securing-workloads-ibm-cloud/devops/</a:t>
            </a:r>
            <a:r>
              <a:rPr lang="en-US" sz="1500" dirty="0"/>
              <a:t> </a:t>
            </a:r>
          </a:p>
        </p:txBody>
      </p:sp>
    </p:spTree>
    <p:extLst>
      <p:ext uri="{BB962C8B-B14F-4D97-AF65-F5344CB8AC3E}">
        <p14:creationId xmlns:p14="http://schemas.microsoft.com/office/powerpoint/2010/main" val="1371779219"/>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260583" y="2512184"/>
            <a:ext cx="1146311" cy="1204598"/>
          </a:xfrm>
          <a:prstGeom prst="rect">
            <a:avLst/>
          </a:prstGeom>
        </p:spPr>
      </p:pic>
      <p:pic>
        <p:nvPicPr>
          <p:cNvPr id="13" name="Picture 12"/>
          <p:cNvPicPr>
            <a:picLocks noChangeAspect="1"/>
          </p:cNvPicPr>
          <p:nvPr/>
        </p:nvPicPr>
        <p:blipFill>
          <a:blip r:embed="rId3"/>
          <a:stretch>
            <a:fillRect/>
          </a:stretch>
        </p:blipFill>
        <p:spPr>
          <a:xfrm>
            <a:off x="260583" y="4119850"/>
            <a:ext cx="1146311" cy="1146311"/>
          </a:xfrm>
          <a:prstGeom prst="rect">
            <a:avLst/>
          </a:prstGeom>
        </p:spPr>
      </p:pic>
      <p:sp>
        <p:nvSpPr>
          <p:cNvPr id="2" name="Title 1"/>
          <p:cNvSpPr>
            <a:spLocks noGrp="1"/>
          </p:cNvSpPr>
          <p:nvPr>
            <p:ph type="title"/>
          </p:nvPr>
        </p:nvSpPr>
        <p:spPr>
          <a:xfrm>
            <a:off x="403168" y="874349"/>
            <a:ext cx="10362348" cy="497505"/>
          </a:xfrm>
          <a:noFill/>
          <a:ln>
            <a:noFill/>
          </a:ln>
        </p:spPr>
        <p:txBody>
          <a:bodyPr vert="horz" wrap="square" lIns="0" tIns="0" rIns="0" bIns="0" numCol="1" anchor="t" anchorCtr="0" compatLnSpc="1">
            <a:prstTxWarp prst="textNoShape">
              <a:avLst/>
            </a:prstTxWarp>
            <a:noAutofit/>
          </a:bodyPr>
          <a:lstStyle/>
          <a:p>
            <a:pPr defTabSz="285594">
              <a:lnSpc>
                <a:spcPct val="80000"/>
              </a:lnSpc>
              <a:spcBef>
                <a:spcPts val="0"/>
              </a:spcBef>
              <a:buClr>
                <a:srgbClr val="6D6E70"/>
              </a:buClr>
            </a:pPr>
            <a:r>
              <a:rPr lang="en-US" sz="2400" dirty="0" smtClean="0">
                <a:solidFill>
                  <a:schemeClr val="tx2"/>
                </a:solidFill>
                <a:latin typeface="Arial" charset="0"/>
                <a:ea typeface="Arial" charset="0"/>
                <a:cs typeface="Arial" charset="0"/>
              </a:rPr>
              <a:t>Container Vulnerability Advisor </a:t>
            </a:r>
            <a:r>
              <a:rPr lang="en-US" sz="2400" smtClean="0">
                <a:solidFill>
                  <a:schemeClr val="tx2"/>
                </a:solidFill>
                <a:latin typeface="Arial" charset="0"/>
                <a:ea typeface="Arial" charset="0"/>
                <a:cs typeface="Arial" charset="0"/>
              </a:rPr>
              <a:t>&amp; </a:t>
            </a:r>
            <a:r>
              <a:rPr lang="en-US" sz="2400">
                <a:solidFill>
                  <a:srgbClr val="44546A"/>
                </a:solidFill>
                <a:latin typeface="Arial" charset="0"/>
                <a:ea typeface="Arial" charset="0"/>
                <a:cs typeface="Arial" charset="0"/>
              </a:rPr>
              <a:t>Application Security on Cloud</a:t>
            </a:r>
            <a:r>
              <a:rPr lang="en-US" sz="2400"/>
              <a:t/>
            </a:r>
            <a:br>
              <a:rPr lang="en-US" sz="2400"/>
            </a:br>
            <a:endParaRPr lang="en-US" sz="2400" dirty="0">
              <a:solidFill>
                <a:schemeClr val="tx2"/>
              </a:solidFill>
              <a:latin typeface="Arial" charset="0"/>
              <a:ea typeface="Arial" charset="0"/>
              <a:cs typeface="Arial" charset="0"/>
            </a:endParaRPr>
          </a:p>
        </p:txBody>
      </p:sp>
      <p:sp>
        <p:nvSpPr>
          <p:cNvPr id="3" name="Slide Number Placeholder 2"/>
          <p:cNvSpPr>
            <a:spLocks noGrp="1"/>
          </p:cNvSpPr>
          <p:nvPr>
            <p:ph type="sldNum" sz="quarter" idx="10"/>
          </p:nvPr>
        </p:nvSpPr>
        <p:spPr/>
        <p:txBody>
          <a:bodyPr/>
          <a:lstStyle/>
          <a:p>
            <a:fld id="{524343EF-1BAC-9748-A541-B1CE791C1E3C}" type="slidenum">
              <a:rPr lang="en-US" smtClean="0"/>
              <a:pPr/>
              <a:t>12</a:t>
            </a:fld>
            <a:endParaRPr lang="en-US" dirty="0"/>
          </a:p>
        </p:txBody>
      </p:sp>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7189670" y="1320064"/>
            <a:ext cx="4489706" cy="2450100"/>
          </a:xfrm>
          <a:prstGeom prst="rect">
            <a:avLst/>
          </a:prstGeom>
        </p:spPr>
      </p:pic>
      <p:graphicFrame>
        <p:nvGraphicFramePr>
          <p:cNvPr id="11" name="Diagram 10"/>
          <p:cNvGraphicFramePr/>
          <p:nvPr>
            <p:extLst>
              <p:ext uri="{D42A27DB-BD31-4B8C-83A1-F6EECF244321}">
                <p14:modId xmlns:p14="http://schemas.microsoft.com/office/powerpoint/2010/main" val="1374308843"/>
              </p:ext>
            </p:extLst>
          </p:nvPr>
        </p:nvGraphicFramePr>
        <p:xfrm>
          <a:off x="693683" y="874350"/>
          <a:ext cx="6357357" cy="56789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Picture 8"/>
          <p:cNvPicPr>
            <a:picLocks noChangeAspect="1"/>
          </p:cNvPicPr>
          <p:nvPr/>
        </p:nvPicPr>
        <p:blipFill>
          <a:blip r:embed="rId10"/>
          <a:stretch>
            <a:fillRect/>
          </a:stretch>
        </p:blipFill>
        <p:spPr>
          <a:xfrm>
            <a:off x="7189864" y="4120328"/>
            <a:ext cx="4489706" cy="2121816"/>
          </a:xfrm>
          <a:prstGeom prst="rect">
            <a:avLst/>
          </a:prstGeom>
        </p:spPr>
      </p:pic>
      <p:sp>
        <p:nvSpPr>
          <p:cNvPr id="18" name="Rectangle 17"/>
          <p:cNvSpPr/>
          <p:nvPr/>
        </p:nvSpPr>
        <p:spPr>
          <a:xfrm>
            <a:off x="7189670" y="3812073"/>
            <a:ext cx="8021053" cy="307777"/>
          </a:xfrm>
          <a:prstGeom prst="rect">
            <a:avLst/>
          </a:prstGeom>
        </p:spPr>
        <p:txBody>
          <a:bodyPr wrap="square">
            <a:spAutoFit/>
          </a:bodyPr>
          <a:lstStyle/>
          <a:p>
            <a:r>
              <a:rPr lang="en-US" sz="1400" dirty="0">
                <a:hlinkClick r:id="rId11"/>
              </a:rPr>
              <a:t>https://</a:t>
            </a:r>
            <a:r>
              <a:rPr lang="en-US" sz="1400" dirty="0" smtClean="0">
                <a:hlinkClick r:id="rId11"/>
              </a:rPr>
              <a:t>console.bluemix.net/docs/containers/va/va_index.htm</a:t>
            </a:r>
            <a:r>
              <a:rPr lang="en-US" sz="1400" dirty="0" smtClean="0"/>
              <a:t> </a:t>
            </a:r>
            <a:endParaRPr lang="en-US" sz="1400" dirty="0"/>
          </a:p>
        </p:txBody>
      </p:sp>
      <p:sp>
        <p:nvSpPr>
          <p:cNvPr id="19" name="Rectangle 18"/>
          <p:cNvSpPr/>
          <p:nvPr/>
        </p:nvSpPr>
        <p:spPr>
          <a:xfrm>
            <a:off x="6487473" y="6211451"/>
            <a:ext cx="7537706" cy="307777"/>
          </a:xfrm>
          <a:prstGeom prst="rect">
            <a:avLst/>
          </a:prstGeom>
        </p:spPr>
        <p:txBody>
          <a:bodyPr wrap="square">
            <a:spAutoFit/>
          </a:bodyPr>
          <a:lstStyle/>
          <a:p>
            <a:r>
              <a:rPr lang="en-US" sz="1400" dirty="0">
                <a:hlinkClick r:id="rId12"/>
              </a:rPr>
              <a:t>https://</a:t>
            </a:r>
            <a:r>
              <a:rPr lang="en-US" sz="1400" dirty="0" smtClean="0">
                <a:hlinkClick r:id="rId12"/>
              </a:rPr>
              <a:t>console.bluemix.net/catalog/services/application-security-on-cloud</a:t>
            </a:r>
            <a:r>
              <a:rPr lang="en-US" sz="1400" dirty="0" smtClean="0"/>
              <a:t> </a:t>
            </a:r>
            <a:endParaRPr lang="en-US" sz="1400" dirty="0"/>
          </a:p>
        </p:txBody>
      </p:sp>
    </p:spTree>
    <p:extLst>
      <p:ext uri="{BB962C8B-B14F-4D97-AF65-F5344CB8AC3E}">
        <p14:creationId xmlns:p14="http://schemas.microsoft.com/office/powerpoint/2010/main" val="21010091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243418" y="633722"/>
            <a:ext cx="10515600" cy="570642"/>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dirty="0">
                <a:solidFill>
                  <a:schemeClr val="tx2"/>
                </a:solidFill>
                <a:latin typeface="Arial" charset="0"/>
                <a:ea typeface="Arial" charset="0"/>
                <a:cs typeface="Arial" charset="0"/>
              </a:rPr>
              <a:t>Security Intelligence </a:t>
            </a:r>
            <a:r>
              <a:rPr lang="en-US" sz="2400" dirty="0" smtClean="0">
                <a:solidFill>
                  <a:schemeClr val="tx2"/>
                </a:solidFill>
                <a:latin typeface="Arial" charset="0"/>
                <a:ea typeface="Arial" charset="0"/>
                <a:cs typeface="Arial" charset="0"/>
              </a:rPr>
              <a:t>&amp; </a:t>
            </a:r>
            <a:r>
              <a:rPr lang="en-US" sz="2400" dirty="0">
                <a:solidFill>
                  <a:schemeClr val="tx2"/>
                </a:solidFill>
                <a:latin typeface="Arial" charset="0"/>
                <a:ea typeface="Arial" charset="0"/>
                <a:cs typeface="Arial" charset="0"/>
              </a:rPr>
              <a:t>Monitoring</a:t>
            </a:r>
          </a:p>
        </p:txBody>
      </p:sp>
      <p:grpSp>
        <p:nvGrpSpPr>
          <p:cNvPr id="53" name="Group 52"/>
          <p:cNvGrpSpPr/>
          <p:nvPr/>
        </p:nvGrpSpPr>
        <p:grpSpPr>
          <a:xfrm>
            <a:off x="368933" y="1507067"/>
            <a:ext cx="3379442" cy="4675810"/>
            <a:chOff x="368933" y="1507067"/>
            <a:chExt cx="3379442" cy="4675810"/>
          </a:xfrm>
        </p:grpSpPr>
        <p:sp>
          <p:nvSpPr>
            <p:cNvPr id="54" name="Rectangle 27"/>
            <p:cNvSpPr>
              <a:spLocks noChangeArrowheads="1"/>
            </p:cNvSpPr>
            <p:nvPr/>
          </p:nvSpPr>
          <p:spPr bwMode="auto">
            <a:xfrm>
              <a:off x="780022" y="5119682"/>
              <a:ext cx="2743168" cy="31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endParaRPr lang="en-US" altLang="en-US" sz="1400" dirty="0">
                <a:solidFill>
                  <a:schemeClr val="tx1">
                    <a:lumMod val="65000"/>
                  </a:schemeClr>
                </a:solidFill>
                <a:cs typeface="Arial" panose="020B0604020202020204" pitchFamily="34" charset="0"/>
              </a:endParaRPr>
            </a:p>
          </p:txBody>
        </p:sp>
        <p:sp>
          <p:nvSpPr>
            <p:cNvPr id="55" name="Rectangle 27"/>
            <p:cNvSpPr>
              <a:spLocks noChangeArrowheads="1"/>
            </p:cNvSpPr>
            <p:nvPr/>
          </p:nvSpPr>
          <p:spPr bwMode="auto">
            <a:xfrm>
              <a:off x="725508" y="5249911"/>
              <a:ext cx="3022867" cy="4229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400" b="1" dirty="0">
                  <a:solidFill>
                    <a:schemeClr val="tx1">
                      <a:lumMod val="65000"/>
                    </a:schemeClr>
                  </a:solidFill>
                  <a:cs typeface="Arial" panose="020B0604020202020204" pitchFamily="34" charset="0"/>
                </a:rPr>
                <a:t>Security Intelligence </a:t>
              </a:r>
              <a:br>
                <a:rPr lang="en-US" altLang="en-US" sz="1400" b="1" dirty="0">
                  <a:solidFill>
                    <a:schemeClr val="tx1">
                      <a:lumMod val="65000"/>
                    </a:schemeClr>
                  </a:solidFill>
                  <a:cs typeface="Arial" panose="020B0604020202020204" pitchFamily="34" charset="0"/>
                </a:rPr>
              </a:br>
              <a:r>
                <a:rPr lang="en-US" altLang="en-US" sz="1400" b="1" dirty="0">
                  <a:solidFill>
                    <a:schemeClr val="tx1">
                      <a:lumMod val="65000"/>
                    </a:schemeClr>
                  </a:solidFill>
                  <a:cs typeface="Arial" panose="020B0604020202020204" pitchFamily="34" charset="0"/>
                </a:rPr>
                <a:t>&amp; Monitoring</a:t>
              </a:r>
            </a:p>
          </p:txBody>
        </p:sp>
        <p:cxnSp>
          <p:nvCxnSpPr>
            <p:cNvPr id="56" name="Straight Arrow Connector 55"/>
            <p:cNvCxnSpPr/>
            <p:nvPr/>
          </p:nvCxnSpPr>
          <p:spPr>
            <a:xfrm>
              <a:off x="542588" y="1507067"/>
              <a:ext cx="0" cy="4675810"/>
            </a:xfrm>
            <a:prstGeom prst="straightConnector1">
              <a:avLst/>
            </a:prstGeom>
            <a:ln>
              <a:headEnd type="oval"/>
              <a:tailEnd type="triangle"/>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368933" y="2474013"/>
              <a:ext cx="2485016" cy="314526"/>
              <a:chOff x="441064" y="1407868"/>
              <a:chExt cx="2485016" cy="356388"/>
            </a:xfrm>
          </p:grpSpPr>
          <p:grpSp>
            <p:nvGrpSpPr>
              <p:cNvPr id="76" name="Group 75"/>
              <p:cNvGrpSpPr/>
              <p:nvPr/>
            </p:nvGrpSpPr>
            <p:grpSpPr>
              <a:xfrm>
                <a:off x="441064" y="1435455"/>
                <a:ext cx="301214" cy="301214"/>
                <a:chOff x="2463501" y="2592593"/>
                <a:chExt cx="408791" cy="408791"/>
              </a:xfrm>
            </p:grpSpPr>
            <p:sp>
              <p:nvSpPr>
                <p:cNvPr id="78" name="Oval 77"/>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79" name="Oval 78"/>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sp>
            <p:nvSpPr>
              <p:cNvPr id="77" name="Rectangle 27"/>
              <p:cNvSpPr>
                <a:spLocks noChangeArrowheads="1"/>
              </p:cNvSpPr>
              <p:nvPr/>
            </p:nvSpPr>
            <p:spPr bwMode="auto">
              <a:xfrm>
                <a:off x="835545" y="1407868"/>
                <a:ext cx="2090535" cy="35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400" dirty="0">
                    <a:solidFill>
                      <a:schemeClr val="tx1">
                        <a:lumMod val="65000"/>
                      </a:schemeClr>
                    </a:solidFill>
                    <a:cs typeface="Arial" panose="020B0604020202020204" pitchFamily="34" charset="0"/>
                  </a:rPr>
                  <a:t>Network Security</a:t>
                </a:r>
              </a:p>
            </p:txBody>
          </p:sp>
        </p:grpSp>
        <p:grpSp>
          <p:nvGrpSpPr>
            <p:cNvPr id="58" name="Group 57"/>
            <p:cNvGrpSpPr/>
            <p:nvPr/>
          </p:nvGrpSpPr>
          <p:grpSpPr>
            <a:xfrm>
              <a:off x="368933" y="3311606"/>
              <a:ext cx="2485016" cy="314526"/>
              <a:chOff x="441064" y="1407868"/>
              <a:chExt cx="2485016" cy="356388"/>
            </a:xfrm>
          </p:grpSpPr>
          <p:grpSp>
            <p:nvGrpSpPr>
              <p:cNvPr id="72" name="Group 71"/>
              <p:cNvGrpSpPr/>
              <p:nvPr/>
            </p:nvGrpSpPr>
            <p:grpSpPr>
              <a:xfrm>
                <a:off x="441064" y="1435455"/>
                <a:ext cx="301214" cy="301214"/>
                <a:chOff x="2463501" y="2592593"/>
                <a:chExt cx="408791" cy="408791"/>
              </a:xfrm>
            </p:grpSpPr>
            <p:sp>
              <p:nvSpPr>
                <p:cNvPr id="74" name="Oval 73"/>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75" name="Oval 74"/>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sp>
            <p:nvSpPr>
              <p:cNvPr id="73" name="Rectangle 27"/>
              <p:cNvSpPr>
                <a:spLocks noChangeArrowheads="1"/>
              </p:cNvSpPr>
              <p:nvPr/>
            </p:nvSpPr>
            <p:spPr bwMode="auto">
              <a:xfrm>
                <a:off x="835545" y="1407868"/>
                <a:ext cx="2090535" cy="35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400" dirty="0">
                    <a:solidFill>
                      <a:schemeClr val="tx1">
                        <a:lumMod val="65000"/>
                      </a:schemeClr>
                    </a:solidFill>
                    <a:cs typeface="Arial" panose="020B0604020202020204" pitchFamily="34" charset="0"/>
                  </a:rPr>
                  <a:t>Data Security</a:t>
                </a:r>
              </a:p>
            </p:txBody>
          </p:sp>
        </p:grpSp>
        <p:grpSp>
          <p:nvGrpSpPr>
            <p:cNvPr id="59" name="Group 58"/>
            <p:cNvGrpSpPr/>
            <p:nvPr/>
          </p:nvGrpSpPr>
          <p:grpSpPr>
            <a:xfrm>
              <a:off x="398855" y="4274606"/>
              <a:ext cx="301214" cy="265833"/>
              <a:chOff x="2463501" y="2592593"/>
              <a:chExt cx="408791" cy="408791"/>
            </a:xfrm>
          </p:grpSpPr>
          <p:sp>
            <p:nvSpPr>
              <p:cNvPr id="70" name="Oval 69"/>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71" name="Oval 70"/>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sp>
          <p:nvSpPr>
            <p:cNvPr id="60" name="Rectangle 27"/>
            <p:cNvSpPr>
              <a:spLocks noChangeArrowheads="1"/>
            </p:cNvSpPr>
            <p:nvPr/>
          </p:nvSpPr>
          <p:spPr bwMode="auto">
            <a:xfrm>
              <a:off x="734547" y="5142392"/>
              <a:ext cx="2090535" cy="31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endParaRPr lang="en-US" altLang="en-US" sz="1400" dirty="0">
                <a:solidFill>
                  <a:schemeClr val="tx1">
                    <a:lumMod val="65000"/>
                  </a:schemeClr>
                </a:solidFill>
                <a:cs typeface="Arial" panose="020B0604020202020204" pitchFamily="34" charset="0"/>
              </a:endParaRPr>
            </a:p>
          </p:txBody>
        </p:sp>
        <p:grpSp>
          <p:nvGrpSpPr>
            <p:cNvPr id="61" name="Group 60"/>
            <p:cNvGrpSpPr/>
            <p:nvPr/>
          </p:nvGrpSpPr>
          <p:grpSpPr>
            <a:xfrm>
              <a:off x="387237" y="5319893"/>
              <a:ext cx="301215" cy="265833"/>
              <a:chOff x="2463501" y="1889519"/>
              <a:chExt cx="408791" cy="408788"/>
            </a:xfrm>
          </p:grpSpPr>
          <p:sp>
            <p:nvSpPr>
              <p:cNvPr id="68" name="Oval 67"/>
              <p:cNvSpPr/>
              <p:nvPr/>
            </p:nvSpPr>
            <p:spPr>
              <a:xfrm>
                <a:off x="2463501" y="1889519"/>
                <a:ext cx="408791" cy="4087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69" name="Oval 68"/>
              <p:cNvSpPr/>
              <p:nvPr/>
            </p:nvSpPr>
            <p:spPr>
              <a:xfrm>
                <a:off x="2555837" y="1981873"/>
                <a:ext cx="224118" cy="22411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grpSp>
          <p:nvGrpSpPr>
            <p:cNvPr id="62" name="Group 61"/>
            <p:cNvGrpSpPr/>
            <p:nvPr/>
          </p:nvGrpSpPr>
          <p:grpSpPr>
            <a:xfrm>
              <a:off x="368933" y="1727963"/>
              <a:ext cx="2485016" cy="314526"/>
              <a:chOff x="441064" y="1407868"/>
              <a:chExt cx="2485016" cy="356388"/>
            </a:xfrm>
          </p:grpSpPr>
          <p:grpSp>
            <p:nvGrpSpPr>
              <p:cNvPr id="64" name="Group 63"/>
              <p:cNvGrpSpPr/>
              <p:nvPr/>
            </p:nvGrpSpPr>
            <p:grpSpPr>
              <a:xfrm>
                <a:off x="441064" y="1435455"/>
                <a:ext cx="301214" cy="301214"/>
                <a:chOff x="2463501" y="2592593"/>
                <a:chExt cx="408791" cy="408791"/>
              </a:xfrm>
            </p:grpSpPr>
            <p:sp>
              <p:nvSpPr>
                <p:cNvPr id="66" name="Oval 65"/>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Rectangle 27"/>
              <p:cNvSpPr>
                <a:spLocks noChangeArrowheads="1"/>
              </p:cNvSpPr>
              <p:nvPr/>
            </p:nvSpPr>
            <p:spPr bwMode="auto">
              <a:xfrm>
                <a:off x="835545" y="1407868"/>
                <a:ext cx="2090535" cy="35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nSpc>
                    <a:spcPct val="90000"/>
                  </a:lnSpc>
                </a:pPr>
                <a:r>
                  <a:rPr lang="en-US" altLang="en-US" sz="1400" dirty="0">
                    <a:solidFill>
                      <a:schemeClr val="tx1">
                        <a:lumMod val="65000"/>
                      </a:schemeClr>
                    </a:solidFill>
                    <a:latin typeface="Arial" panose="020B0604020202020204" pitchFamily="34" charset="0"/>
                    <a:ea typeface="MS PGothic" panose="020B0600070205080204" pitchFamily="34" charset="-128"/>
                    <a:cs typeface="Arial" panose="020B0604020202020204" pitchFamily="34" charset="0"/>
                  </a:rPr>
                  <a:t>Identity &amp; Access</a:t>
                </a:r>
              </a:p>
            </p:txBody>
          </p:sp>
        </p:grpSp>
        <p:sp>
          <p:nvSpPr>
            <p:cNvPr id="63" name="Rectangle 62"/>
            <p:cNvSpPr/>
            <p:nvPr/>
          </p:nvSpPr>
          <p:spPr>
            <a:xfrm>
              <a:off x="768106" y="4306403"/>
              <a:ext cx="1732846" cy="239039"/>
            </a:xfrm>
            <a:prstGeom prst="rect">
              <a:avLst/>
            </a:prstGeom>
            <a:noFill/>
            <a:ln>
              <a:noFill/>
            </a:ln>
          </p:spPr>
          <p:txBody>
            <a:bodyPr anchor="ctr"/>
            <a:lstStyle/>
            <a:p>
              <a:pPr>
                <a:lnSpc>
                  <a:spcPct val="90000"/>
                </a:lnSpc>
              </a:pPr>
              <a:r>
                <a:rPr lang="en-US" altLang="en-US" sz="1400" dirty="0">
                  <a:solidFill>
                    <a:schemeClr val="tx1">
                      <a:lumMod val="65000"/>
                    </a:schemeClr>
                  </a:solidFill>
                  <a:cs typeface="Arial" panose="020B0604020202020204" pitchFamily="34" charset="0"/>
                </a:rPr>
                <a:t>Secure Dev-Ops</a:t>
              </a:r>
            </a:p>
            <a:p>
              <a:pPr>
                <a:lnSpc>
                  <a:spcPct val="90000"/>
                </a:lnSpc>
              </a:pPr>
              <a:r>
                <a:rPr lang="en-US" altLang="en-US" sz="1400" dirty="0" smtClean="0">
                  <a:solidFill>
                    <a:schemeClr val="tx1">
                      <a:lumMod val="65000"/>
                    </a:schemeClr>
                  </a:solidFill>
                  <a:latin typeface="Arial" panose="020B0604020202020204" pitchFamily="34" charset="0"/>
                  <a:ea typeface="MS PGothic" panose="020B0600070205080204" pitchFamily="34" charset="-128"/>
                  <a:cs typeface="Arial" panose="020B0604020202020204" pitchFamily="34" charset="0"/>
                </a:rPr>
                <a:t>&amp; Application Security </a:t>
              </a:r>
              <a:endParaRPr lang="en-US" altLang="en-US" sz="1400" dirty="0">
                <a:solidFill>
                  <a:schemeClr val="tx1">
                    <a:lumMod val="65000"/>
                  </a:schemeClr>
                </a:solidFill>
                <a:latin typeface="Arial" panose="020B0604020202020204" pitchFamily="34" charset="0"/>
                <a:ea typeface="MS PGothic" panose="020B0600070205080204" pitchFamily="34" charset="-128"/>
                <a:cs typeface="Arial" panose="020B0604020202020204" pitchFamily="34" charset="0"/>
              </a:endParaRPr>
            </a:p>
          </p:txBody>
        </p:sp>
      </p:grpSp>
      <p:grpSp>
        <p:nvGrpSpPr>
          <p:cNvPr id="5" name="Group 4"/>
          <p:cNvGrpSpPr/>
          <p:nvPr/>
        </p:nvGrpSpPr>
        <p:grpSpPr>
          <a:xfrm>
            <a:off x="2445384" y="1162314"/>
            <a:ext cx="9619804" cy="5436735"/>
            <a:chOff x="2445384" y="1162314"/>
            <a:chExt cx="9619804" cy="5436735"/>
          </a:xfrm>
        </p:grpSpPr>
        <p:sp>
          <p:nvSpPr>
            <p:cNvPr id="46" name="Rectangle 45"/>
            <p:cNvSpPr/>
            <p:nvPr/>
          </p:nvSpPr>
          <p:spPr bwMode="auto">
            <a:xfrm>
              <a:off x="2445384" y="1507066"/>
              <a:ext cx="9570401" cy="2529065"/>
            </a:xfrm>
            <a:prstGeom prst="rect">
              <a:avLst/>
            </a:prstGeom>
            <a:solidFill>
              <a:schemeClr val="bg1">
                <a:lumMod val="95000"/>
              </a:schemeClr>
            </a:solidFill>
            <a:ln w="19050">
              <a:noFill/>
            </a:ln>
            <a:effectLst/>
            <a:extLst/>
          </p:spPr>
          <p:txBody>
            <a:bodyPr lIns="109717" tIns="54859" rIns="109717" bIns="54859"/>
            <a:lstStyle/>
            <a:p>
              <a:pPr>
                <a:defRPr/>
              </a:pPr>
              <a:endParaRPr lang="en-US" sz="1600" dirty="0"/>
            </a:p>
          </p:txBody>
        </p:sp>
        <p:sp>
          <p:nvSpPr>
            <p:cNvPr id="49" name="Rectangle 14"/>
            <p:cNvSpPr>
              <a:spLocks/>
            </p:cNvSpPr>
            <p:nvPr/>
          </p:nvSpPr>
          <p:spPr bwMode="auto">
            <a:xfrm>
              <a:off x="5458407" y="1672441"/>
              <a:ext cx="3141826" cy="498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48763" bIns="0">
              <a:spAutoFit/>
            </a:bodyPr>
            <a:lstStyle/>
            <a:p>
              <a:pPr marL="45715">
                <a:lnSpc>
                  <a:spcPct val="90000"/>
                </a:lnSpc>
              </a:pPr>
              <a:r>
                <a:rPr lang="en-US" sz="1400" b="1" spc="-24" dirty="0">
                  <a:solidFill>
                    <a:srgbClr val="00649D"/>
                  </a:solidFill>
                  <a:latin typeface="Arial Bold" charset="0"/>
                  <a:sym typeface="HelvNeue Bold for IBM" charset="0"/>
                </a:rPr>
                <a:t>Identify Cloud incidents</a:t>
              </a:r>
            </a:p>
            <a:p>
              <a:pPr marL="45715">
                <a:lnSpc>
                  <a:spcPct val="90000"/>
                </a:lnSpc>
              </a:pPr>
              <a:r>
                <a:rPr lang="en-US" sz="1100" dirty="0">
                  <a:cs typeface="Arial" panose="020B0604020202020204" pitchFamily="34" charset="0"/>
                  <a:sym typeface="HelvNeue Bold for IBM" charset="0"/>
                </a:rPr>
                <a:t>e.g., Customer uses analytics tools to correlate Cloud traffic to identify malicious app</a:t>
              </a:r>
            </a:p>
          </p:txBody>
        </p:sp>
        <p:sp>
          <p:nvSpPr>
            <p:cNvPr id="50" name="TextBox 61"/>
            <p:cNvSpPr txBox="1">
              <a:spLocks noChangeArrowheads="1"/>
            </p:cNvSpPr>
            <p:nvPr/>
          </p:nvSpPr>
          <p:spPr bwMode="auto">
            <a:xfrm>
              <a:off x="5406653" y="2279604"/>
              <a:ext cx="3163693" cy="1485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4859" tIns="54859" rIns="54859" bIns="54859">
              <a:spAutoFit/>
            </a:bodyPr>
            <a:lstStyle>
              <a:lvl1pPr marL="169863" indent="-169863">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201914" indent="-156198">
                <a:lnSpc>
                  <a:spcPct val="90000"/>
                </a:lnSpc>
                <a:spcBef>
                  <a:spcPts val="480"/>
                </a:spcBef>
                <a:buFont typeface="Arial"/>
                <a:buChar char="•"/>
              </a:pPr>
              <a:r>
                <a:rPr lang="en-US" sz="1800" dirty="0">
                  <a:solidFill>
                    <a:srgbClr val="191919"/>
                  </a:solidFill>
                  <a:cs typeface="Arial" charset="0"/>
                </a:rPr>
                <a:t>Security and vulnerability posture</a:t>
              </a:r>
            </a:p>
            <a:p>
              <a:pPr marL="201914" indent="-156198">
                <a:lnSpc>
                  <a:spcPct val="90000"/>
                </a:lnSpc>
                <a:spcBef>
                  <a:spcPts val="480"/>
                </a:spcBef>
                <a:buFont typeface="Arial"/>
                <a:buChar char="•"/>
              </a:pPr>
              <a:r>
                <a:rPr lang="en-US" sz="1800" dirty="0">
                  <a:solidFill>
                    <a:srgbClr val="191919"/>
                  </a:solidFill>
                  <a:cs typeface="Arial" charset="0"/>
                </a:rPr>
                <a:t>All platform logs and events</a:t>
              </a:r>
            </a:p>
            <a:p>
              <a:pPr marL="201914" indent="-156198">
                <a:lnSpc>
                  <a:spcPct val="90000"/>
                </a:lnSpc>
                <a:spcBef>
                  <a:spcPts val="480"/>
                </a:spcBef>
                <a:buFont typeface="Arial"/>
                <a:buChar char="•"/>
              </a:pPr>
              <a:r>
                <a:rPr lang="en-US" sz="1800" dirty="0">
                  <a:solidFill>
                    <a:srgbClr val="191919"/>
                  </a:solidFill>
                  <a:cs typeface="Arial" charset="0"/>
                </a:rPr>
                <a:t>Continuous monitoring for attacks and threats</a:t>
              </a:r>
            </a:p>
          </p:txBody>
        </p:sp>
        <p:sp>
          <p:nvSpPr>
            <p:cNvPr id="51" name="Rectangle 14"/>
            <p:cNvSpPr>
              <a:spLocks/>
            </p:cNvSpPr>
            <p:nvPr/>
          </p:nvSpPr>
          <p:spPr bwMode="auto">
            <a:xfrm>
              <a:off x="2632348" y="1672441"/>
              <a:ext cx="2699849" cy="498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48763" bIns="0">
              <a:spAutoFit/>
            </a:bodyPr>
            <a:lstStyle/>
            <a:p>
              <a:pPr marL="45715">
                <a:lnSpc>
                  <a:spcPct val="90000"/>
                </a:lnSpc>
              </a:pPr>
              <a:r>
                <a:rPr lang="en-US" sz="1400" b="1" spc="-24" dirty="0">
                  <a:solidFill>
                    <a:srgbClr val="00649D"/>
                  </a:solidFill>
                  <a:latin typeface="Arial Bold" charset="0"/>
                  <a:sym typeface="HelvNeue Bold for IBM" charset="0"/>
                </a:rPr>
                <a:t>Activity Tracker and audit logs</a:t>
              </a:r>
              <a:r>
                <a:rPr lang="en-US" sz="1200" b="1" dirty="0">
                  <a:latin typeface="Arial Bold" charset="0"/>
                  <a:sym typeface="HelvNeue Bold for IBM" charset="0"/>
                </a:rPr>
                <a:t/>
              </a:r>
              <a:br>
                <a:rPr lang="en-US" sz="1200" b="1" dirty="0">
                  <a:latin typeface="Arial Bold" charset="0"/>
                  <a:sym typeface="HelvNeue Bold for IBM" charset="0"/>
                </a:rPr>
              </a:br>
              <a:r>
                <a:rPr lang="en-US" sz="1100" dirty="0">
                  <a:cs typeface="Arial" panose="020B0604020202020204" pitchFamily="34" charset="0"/>
                  <a:sym typeface="HelvNeue Bold for IBM" charset="0"/>
                </a:rPr>
                <a:t>e.g., All administrative access is logged in Bluemix</a:t>
              </a:r>
            </a:p>
          </p:txBody>
        </p:sp>
        <p:sp>
          <p:nvSpPr>
            <p:cNvPr id="52" name="TextBox 61"/>
            <p:cNvSpPr txBox="1">
              <a:spLocks noChangeArrowheads="1"/>
            </p:cNvSpPr>
            <p:nvPr/>
          </p:nvSpPr>
          <p:spPr bwMode="auto">
            <a:xfrm>
              <a:off x="2580587" y="2279604"/>
              <a:ext cx="2929586" cy="1734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4859" tIns="54859" rIns="54859" bIns="54859">
              <a:spAutoFit/>
            </a:bodyPr>
            <a:lstStyle>
              <a:lvl1pPr marL="169863" indent="-169863">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201914" indent="-156198">
                <a:lnSpc>
                  <a:spcPct val="90000"/>
                </a:lnSpc>
                <a:spcBef>
                  <a:spcPts val="480"/>
                </a:spcBef>
                <a:buFont typeface="Arial"/>
                <a:buChar char="•"/>
              </a:pPr>
              <a:r>
                <a:rPr lang="en-US" sz="1800" dirty="0">
                  <a:solidFill>
                    <a:srgbClr val="191919"/>
                  </a:solidFill>
                  <a:cs typeface="Arial" charset="0"/>
                </a:rPr>
                <a:t>Log all access to platform and services</a:t>
              </a:r>
            </a:p>
            <a:p>
              <a:pPr marL="201914" indent="-156198">
                <a:lnSpc>
                  <a:spcPct val="90000"/>
                </a:lnSpc>
                <a:spcBef>
                  <a:spcPts val="480"/>
                </a:spcBef>
                <a:buFont typeface="Arial"/>
                <a:buChar char="•"/>
              </a:pPr>
              <a:r>
                <a:rPr lang="en-US" sz="1800" dirty="0">
                  <a:solidFill>
                    <a:srgbClr val="191919"/>
                  </a:solidFill>
                  <a:cs typeface="Arial" charset="0"/>
                </a:rPr>
                <a:t>API, web and mobile access</a:t>
              </a:r>
            </a:p>
            <a:p>
              <a:pPr marL="201914" indent="-156198">
                <a:lnSpc>
                  <a:spcPct val="90000"/>
                </a:lnSpc>
                <a:spcBef>
                  <a:spcPts val="480"/>
                </a:spcBef>
                <a:buFont typeface="Arial"/>
                <a:buChar char="•"/>
              </a:pPr>
              <a:r>
                <a:rPr lang="en-US" sz="1800" dirty="0">
                  <a:solidFill>
                    <a:srgbClr val="191919"/>
                  </a:solidFill>
                  <a:cs typeface="Arial" charset="0"/>
                </a:rPr>
                <a:t>Application logs integration</a:t>
              </a:r>
            </a:p>
          </p:txBody>
        </p:sp>
        <p:sp>
          <p:nvSpPr>
            <p:cNvPr id="88" name="Rectangle 14"/>
            <p:cNvSpPr>
              <a:spLocks/>
            </p:cNvSpPr>
            <p:nvPr/>
          </p:nvSpPr>
          <p:spPr bwMode="auto">
            <a:xfrm>
              <a:off x="8778211" y="1672442"/>
              <a:ext cx="2932450" cy="6509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48763" bIns="0">
              <a:spAutoFit/>
            </a:bodyPr>
            <a:lstStyle/>
            <a:p>
              <a:pPr marL="45715">
                <a:lnSpc>
                  <a:spcPct val="90000"/>
                </a:lnSpc>
              </a:pPr>
              <a:r>
                <a:rPr lang="en-US" sz="1400" b="1" spc="-24" dirty="0">
                  <a:solidFill>
                    <a:srgbClr val="00649D"/>
                  </a:solidFill>
                  <a:latin typeface="Arial Bold" charset="0"/>
                  <a:sym typeface="HelvNeue Bold for IBM" charset="0"/>
                </a:rPr>
                <a:t>Enterprise security intelligence</a:t>
              </a:r>
              <a:r>
                <a:rPr lang="en-US" sz="1400" b="1" dirty="0">
                  <a:latin typeface="Arial Bold" charset="0"/>
                  <a:sym typeface="HelvNeue Bold for IBM" charset="0"/>
                </a:rPr>
                <a:t/>
              </a:r>
              <a:br>
                <a:rPr lang="en-US" sz="1400" b="1" dirty="0">
                  <a:latin typeface="Arial Bold" charset="0"/>
                  <a:sym typeface="HelvNeue Bold for IBM" charset="0"/>
                </a:rPr>
              </a:br>
              <a:r>
                <a:rPr lang="en-US" sz="1100" dirty="0">
                  <a:cs typeface="Arial" panose="020B0604020202020204" pitchFamily="34" charset="0"/>
                  <a:sym typeface="HelvNeue Bold for IBM" charset="0"/>
                </a:rPr>
                <a:t> e.g., CISO wants all logs and events </a:t>
              </a:r>
              <a:br>
                <a:rPr lang="en-US" sz="1100" dirty="0">
                  <a:cs typeface="Arial" panose="020B0604020202020204" pitchFamily="34" charset="0"/>
                  <a:sym typeface="HelvNeue Bold for IBM" charset="0"/>
                </a:rPr>
              </a:br>
              <a:r>
                <a:rPr lang="en-US" sz="1100" dirty="0">
                  <a:cs typeface="Arial" panose="020B0604020202020204" pitchFamily="34" charset="0"/>
                  <a:sym typeface="HelvNeue Bold for IBM" charset="0"/>
                </a:rPr>
                <a:t>integrated into their on-</a:t>
              </a:r>
              <a:r>
                <a:rPr lang="en-US" sz="1100" dirty="0" err="1">
                  <a:cs typeface="Arial" panose="020B0604020202020204" pitchFamily="34" charset="0"/>
                  <a:sym typeface="HelvNeue Bold for IBM" charset="0"/>
                </a:rPr>
                <a:t>prem</a:t>
              </a:r>
              <a:r>
                <a:rPr lang="en-US" sz="1100" dirty="0">
                  <a:cs typeface="Arial" panose="020B0604020202020204" pitchFamily="34" charset="0"/>
                  <a:sym typeface="HelvNeue Bold for IBM" charset="0"/>
                </a:rPr>
                <a:t> SIEM</a:t>
              </a:r>
            </a:p>
            <a:p>
              <a:pPr marL="45715">
                <a:lnSpc>
                  <a:spcPct val="90000"/>
                </a:lnSpc>
              </a:pPr>
              <a:endParaRPr lang="en-US" sz="1100" dirty="0">
                <a:latin typeface="Arial Bold" charset="0"/>
                <a:sym typeface="HelvNeue Bold for IBM" charset="0"/>
              </a:endParaRPr>
            </a:p>
          </p:txBody>
        </p:sp>
        <p:sp>
          <p:nvSpPr>
            <p:cNvPr id="89" name="TextBox 61"/>
            <p:cNvSpPr txBox="1">
              <a:spLocks noChangeArrowheads="1"/>
            </p:cNvSpPr>
            <p:nvPr/>
          </p:nvSpPr>
          <p:spPr bwMode="auto">
            <a:xfrm>
              <a:off x="8792100" y="2279605"/>
              <a:ext cx="3163693" cy="1734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4859" tIns="54859" rIns="54859" bIns="54859">
              <a:spAutoFit/>
            </a:bodyPr>
            <a:lstStyle>
              <a:lvl1pPr marL="169863" indent="-169863">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201914" indent="-156198">
                <a:lnSpc>
                  <a:spcPct val="90000"/>
                </a:lnSpc>
                <a:spcBef>
                  <a:spcPts val="480"/>
                </a:spcBef>
                <a:buFont typeface="Arial"/>
                <a:buChar char="•"/>
              </a:pPr>
              <a:r>
                <a:rPr lang="en-US" sz="1800" dirty="0">
                  <a:solidFill>
                    <a:srgbClr val="191919"/>
                  </a:solidFill>
                  <a:cs typeface="Arial" charset="0"/>
                </a:rPr>
                <a:t>Integrated view across hybrid deployments</a:t>
              </a:r>
            </a:p>
            <a:p>
              <a:pPr marL="201914" indent="-156198">
                <a:lnSpc>
                  <a:spcPct val="90000"/>
                </a:lnSpc>
                <a:spcBef>
                  <a:spcPts val="480"/>
                </a:spcBef>
                <a:buFont typeface="Arial"/>
                <a:buChar char="•"/>
              </a:pPr>
              <a:r>
                <a:rPr lang="en-US" sz="1800" dirty="0">
                  <a:solidFill>
                    <a:srgbClr val="191919"/>
                  </a:solidFill>
                  <a:cs typeface="Arial" charset="0"/>
                </a:rPr>
                <a:t>Cloud and on-prem security monitoring</a:t>
              </a:r>
            </a:p>
            <a:p>
              <a:pPr marL="201914" indent="-156198">
                <a:lnSpc>
                  <a:spcPct val="90000"/>
                </a:lnSpc>
                <a:spcBef>
                  <a:spcPts val="480"/>
                </a:spcBef>
                <a:buFont typeface="Arial"/>
                <a:buChar char="•"/>
              </a:pPr>
              <a:r>
                <a:rPr lang="en-US" sz="1800" dirty="0">
                  <a:solidFill>
                    <a:srgbClr val="191919"/>
                  </a:solidFill>
                  <a:cs typeface="Arial" charset="0"/>
                </a:rPr>
                <a:t>Incident management and reporting</a:t>
              </a:r>
            </a:p>
          </p:txBody>
        </p:sp>
        <p:grpSp>
          <p:nvGrpSpPr>
            <p:cNvPr id="4" name="Group 3"/>
            <p:cNvGrpSpPr/>
            <p:nvPr/>
          </p:nvGrpSpPr>
          <p:grpSpPr>
            <a:xfrm>
              <a:off x="2738385" y="3966452"/>
              <a:ext cx="9326803" cy="2632597"/>
              <a:chOff x="2388134" y="3648220"/>
              <a:chExt cx="9326803" cy="2938535"/>
            </a:xfrm>
          </p:grpSpPr>
          <p:sp>
            <p:nvSpPr>
              <p:cNvPr id="45" name="Rectangle 44"/>
              <p:cNvSpPr/>
              <p:nvPr/>
            </p:nvSpPr>
            <p:spPr>
              <a:xfrm>
                <a:off x="2640488" y="6289301"/>
                <a:ext cx="8696022" cy="297454"/>
              </a:xfrm>
              <a:prstGeom prst="rect">
                <a:avLst/>
              </a:prstGeom>
            </p:spPr>
            <p:txBody>
              <a:bodyPr wrap="square">
                <a:spAutoFit/>
              </a:bodyPr>
              <a:lstStyle/>
              <a:p>
                <a:r>
                  <a:rPr lang="en-US" sz="1333" dirty="0">
                    <a:hlinkClick r:id="rId3"/>
                  </a:rPr>
                  <a:t>https://developer.ibm.com/cloudarchitecture/docs/security/securing-workloads-ibm-cloud/intelligence-monitoring/</a:t>
                </a:r>
                <a:r>
                  <a:rPr lang="en-US" sz="1333" dirty="0"/>
                  <a:t> </a:t>
                </a:r>
              </a:p>
            </p:txBody>
          </p:sp>
          <p:pic>
            <p:nvPicPr>
              <p:cNvPr id="47" name="Picture 3" descr="cotton-clou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4207" y="3648220"/>
                <a:ext cx="4743474" cy="15248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pic>
          <p:sp>
            <p:nvSpPr>
              <p:cNvPr id="48" name="Rounded Rectangle 47"/>
              <p:cNvSpPr/>
              <p:nvPr/>
            </p:nvSpPr>
            <p:spPr>
              <a:xfrm>
                <a:off x="6776859" y="4014640"/>
                <a:ext cx="1460044" cy="989795"/>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lIns="68578" tIns="34289" rIns="68578" bIns="34289" rtlCol="0" anchor="ctr"/>
              <a:lstStyle/>
              <a:p>
                <a:pPr algn="ctr"/>
                <a:endParaRPr lang="en-US" sz="2800" dirty="0"/>
              </a:p>
            </p:txBody>
          </p:sp>
          <p:pic>
            <p:nvPicPr>
              <p:cNvPr id="80" name="Picture 7"/>
              <p:cNvPicPr>
                <a:picLocks noChangeAspect="1" noChangeArrowheads="1"/>
              </p:cNvPicPr>
              <p:nvPr/>
            </p:nvPicPr>
            <p:blipFill>
              <a:blip r:embed="rId5">
                <a:duotone>
                  <a:schemeClr val="bg2">
                    <a:shade val="45000"/>
                    <a:satMod val="135000"/>
                  </a:schemeClr>
                  <a:prstClr val="white"/>
                </a:duotone>
                <a:extLst/>
              </a:blip>
              <a:srcRect/>
              <a:stretch>
                <a:fillRect/>
              </a:stretch>
            </p:blipFill>
            <p:spPr bwMode="auto">
              <a:xfrm>
                <a:off x="2781980" y="4962268"/>
                <a:ext cx="785966" cy="541551"/>
              </a:xfrm>
              <a:prstGeom prst="rect">
                <a:avLst/>
              </a:prstGeom>
              <a:noFill/>
              <a:ln>
                <a:noFill/>
              </a:ln>
              <a:effectLst/>
              <a:extLst/>
            </p:spPr>
          </p:pic>
          <p:pic>
            <p:nvPicPr>
              <p:cNvPr id="86" name="Picture 34"/>
              <p:cNvPicPr>
                <a:picLocks noChangeAspect="1" noChangeArrowheads="1"/>
              </p:cNvPicPr>
              <p:nvPr/>
            </p:nvPicPr>
            <p:blipFill>
              <a:blip r:embed="rId6">
                <a:duotone>
                  <a:schemeClr val="accent1">
                    <a:shade val="45000"/>
                    <a:satMod val="135000"/>
                  </a:schemeClr>
                  <a:prstClr val="white"/>
                </a:duotone>
              </a:blip>
              <a:srcRect/>
              <a:stretch>
                <a:fillRect/>
              </a:stretch>
            </p:blipFill>
            <p:spPr bwMode="auto">
              <a:xfrm>
                <a:off x="2388134" y="4751711"/>
                <a:ext cx="640225" cy="484892"/>
              </a:xfrm>
              <a:prstGeom prst="rect">
                <a:avLst/>
              </a:prstGeom>
              <a:noFill/>
              <a:ln w="9525">
                <a:noFill/>
                <a:miter lim="800000"/>
                <a:headEnd/>
                <a:tailEnd/>
              </a:ln>
            </p:spPr>
          </p:pic>
          <p:sp>
            <p:nvSpPr>
              <p:cNvPr id="87" name="Right Arrow 86"/>
              <p:cNvSpPr/>
              <p:nvPr/>
            </p:nvSpPr>
            <p:spPr bwMode="auto">
              <a:xfrm rot="20780163">
                <a:off x="3208854" y="4876876"/>
                <a:ext cx="1432490" cy="263517"/>
              </a:xfrm>
              <a:prstGeom prst="rightArrow">
                <a:avLst/>
              </a:prstGeom>
              <a:gradFill>
                <a:gsLst>
                  <a:gs pos="2000">
                    <a:schemeClr val="accent2">
                      <a:lumMod val="75000"/>
                    </a:schemeClr>
                  </a:gs>
                  <a:gs pos="100000">
                    <a:schemeClr val="bg1">
                      <a:alpha val="0"/>
                    </a:schemeClr>
                  </a:gs>
                </a:gsLst>
                <a:lin ang="10800000" scaled="1"/>
              </a:gradFill>
              <a:ln w="19050">
                <a:noFill/>
              </a:ln>
              <a:effectLst/>
              <a:extLst/>
            </p:spPr>
            <p:txBody>
              <a:bodyPr lIns="109723" tIns="54862" rIns="109723" bIns="54862"/>
              <a:lstStyle/>
              <a:p>
                <a:pPr eaLnBrk="1" hangingPunct="1">
                  <a:defRPr/>
                </a:pPr>
                <a:endParaRPr lang="en-US" sz="1600" dirty="0">
                  <a:solidFill>
                    <a:srgbClr val="000000"/>
                  </a:solidFill>
                </a:endParaRPr>
              </a:p>
            </p:txBody>
          </p:sp>
          <p:sp>
            <p:nvSpPr>
              <p:cNvPr id="90" name="Rounded Rectangle 89"/>
              <p:cNvSpPr/>
              <p:nvPr/>
            </p:nvSpPr>
            <p:spPr>
              <a:xfrm>
                <a:off x="9576875" y="4014639"/>
                <a:ext cx="2075958" cy="1271903"/>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lIns="68578" tIns="34289" rIns="68578" bIns="34289" rtlCol="0" anchor="ctr"/>
              <a:lstStyle/>
              <a:p>
                <a:pPr algn="ctr"/>
                <a:endParaRPr lang="en-US" sz="2800" dirty="0"/>
              </a:p>
            </p:txBody>
          </p:sp>
          <p:pic>
            <p:nvPicPr>
              <p:cNvPr id="91" name="Picture 90"/>
              <p:cNvPicPr>
                <a:picLocks noChangeAspect="1"/>
              </p:cNvPicPr>
              <p:nvPr/>
            </p:nvPicPr>
            <p:blipFill>
              <a:blip r:embed="rId7" cstate="print">
                <a:extLst/>
              </a:blip>
              <a:stretch>
                <a:fillRect/>
              </a:stretch>
            </p:blipFill>
            <p:spPr>
              <a:xfrm>
                <a:off x="10776939" y="4718713"/>
                <a:ext cx="937998" cy="651371"/>
              </a:xfrm>
              <a:prstGeom prst="rect">
                <a:avLst/>
              </a:prstGeom>
              <a:effectLst>
                <a:reflection blurRad="6350" stA="52000" endA="300" endPos="20000" dir="5400000" sy="-100000" algn="bl" rotWithShape="0"/>
              </a:effectLst>
            </p:spPr>
          </p:pic>
          <p:sp>
            <p:nvSpPr>
              <p:cNvPr id="92" name="Rounded Rectangle 91"/>
              <p:cNvSpPr/>
              <p:nvPr/>
            </p:nvSpPr>
            <p:spPr>
              <a:xfrm>
                <a:off x="4703559" y="4118976"/>
                <a:ext cx="1998980" cy="820813"/>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lIns="68578" tIns="34289" rIns="68578" bIns="34289" rtlCol="0" anchor="ctr"/>
              <a:lstStyle/>
              <a:p>
                <a:pPr algn="ctr"/>
                <a:endParaRPr lang="en-US" sz="2800" dirty="0"/>
              </a:p>
            </p:txBody>
          </p:sp>
          <p:sp>
            <p:nvSpPr>
              <p:cNvPr id="93" name="TextBox 92"/>
              <p:cNvSpPr txBox="1"/>
              <p:nvPr/>
            </p:nvSpPr>
            <p:spPr>
              <a:xfrm>
                <a:off x="4994238" y="4198343"/>
                <a:ext cx="1600071" cy="238525"/>
              </a:xfrm>
              <a:prstGeom prst="rect">
                <a:avLst/>
              </a:prstGeom>
              <a:noFill/>
            </p:spPr>
            <p:txBody>
              <a:bodyPr wrap="square" lIns="68578" tIns="34289" rIns="68578" bIns="34289" rtlCol="0">
                <a:spAutoFit/>
              </a:bodyPr>
              <a:lstStyle/>
              <a:p>
                <a:r>
                  <a:rPr lang="en-US" sz="1100" dirty="0">
                    <a:solidFill>
                      <a:schemeClr val="bg1"/>
                    </a:solidFill>
                  </a:rPr>
                  <a:t>Customer workloads</a:t>
                </a:r>
              </a:p>
            </p:txBody>
          </p:sp>
          <p:sp>
            <p:nvSpPr>
              <p:cNvPr id="94" name="Right Arrow 93"/>
              <p:cNvSpPr/>
              <p:nvPr/>
            </p:nvSpPr>
            <p:spPr>
              <a:xfrm>
                <a:off x="8892034" y="4220389"/>
                <a:ext cx="678959" cy="245637"/>
              </a:xfrm>
              <a:prstGeom prst="rightArrow">
                <a:avLst/>
              </a:prstGeom>
            </p:spPr>
            <p:style>
              <a:lnRef idx="1">
                <a:schemeClr val="accent1"/>
              </a:lnRef>
              <a:fillRef idx="3">
                <a:schemeClr val="accent1"/>
              </a:fillRef>
              <a:effectRef idx="2">
                <a:schemeClr val="accent1"/>
              </a:effectRef>
              <a:fontRef idx="minor">
                <a:schemeClr val="lt1"/>
              </a:fontRef>
            </p:style>
            <p:txBody>
              <a:bodyPr lIns="68578" tIns="34289" rIns="68578" bIns="34289" rtlCol="0" anchor="ctr"/>
              <a:lstStyle/>
              <a:p>
                <a:pPr algn="ctr"/>
                <a:endParaRPr lang="en-US" sz="2800" dirty="0"/>
              </a:p>
            </p:txBody>
          </p:sp>
          <p:pic>
            <p:nvPicPr>
              <p:cNvPr id="95" name="Picture 94"/>
              <p:cNvPicPr>
                <a:picLocks noChangeAspect="1"/>
              </p:cNvPicPr>
              <p:nvPr/>
            </p:nvPicPr>
            <p:blipFill>
              <a:blip r:embed="rId8"/>
              <a:stretch>
                <a:fillRect/>
              </a:stretch>
            </p:blipFill>
            <p:spPr>
              <a:xfrm>
                <a:off x="6946043" y="4034647"/>
                <a:ext cx="1042337" cy="548139"/>
              </a:xfrm>
              <a:prstGeom prst="rect">
                <a:avLst/>
              </a:prstGeom>
              <a:ln>
                <a:noFill/>
              </a:ln>
              <a:effectLst>
                <a:outerShdw blurRad="292100" dist="139700" dir="2700000" algn="tl" rotWithShape="0">
                  <a:srgbClr val="333333">
                    <a:alpha val="65000"/>
                  </a:srgbClr>
                </a:outerShdw>
              </a:effectLst>
            </p:spPr>
          </p:pic>
          <p:pic>
            <p:nvPicPr>
              <p:cNvPr id="96" name="Picture 10"/>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4799341" y="4504207"/>
                <a:ext cx="1507736" cy="373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pic>
          <p:sp>
            <p:nvSpPr>
              <p:cNvPr id="97" name="TextBox 96"/>
              <p:cNvSpPr txBox="1"/>
              <p:nvPr/>
            </p:nvSpPr>
            <p:spPr>
              <a:xfrm>
                <a:off x="6862760" y="4582788"/>
                <a:ext cx="1207699" cy="407802"/>
              </a:xfrm>
              <a:prstGeom prst="rect">
                <a:avLst/>
              </a:prstGeom>
              <a:noFill/>
            </p:spPr>
            <p:txBody>
              <a:bodyPr wrap="none" lIns="68578" tIns="34289" rIns="68578" bIns="34289" rtlCol="0">
                <a:spAutoFit/>
              </a:bodyPr>
              <a:lstStyle/>
              <a:p>
                <a:r>
                  <a:rPr lang="en-US" sz="1100" dirty="0">
                    <a:solidFill>
                      <a:srgbClr val="FFFFFF"/>
                    </a:solidFill>
                  </a:rPr>
                  <a:t>Cloud security logs</a:t>
                </a:r>
                <a:br>
                  <a:rPr lang="en-US" sz="1100" dirty="0">
                    <a:solidFill>
                      <a:srgbClr val="FFFFFF"/>
                    </a:solidFill>
                  </a:rPr>
                </a:br>
                <a:r>
                  <a:rPr lang="en-US" sz="1100" dirty="0">
                    <a:solidFill>
                      <a:srgbClr val="FFFFFF"/>
                    </a:solidFill>
                  </a:rPr>
                  <a:t> &amp;  reports</a:t>
                </a:r>
              </a:p>
            </p:txBody>
          </p:sp>
          <p:pic>
            <p:nvPicPr>
              <p:cNvPr id="98" name="Picture 6"/>
              <p:cNvPicPr>
                <a:picLocks noChangeAspect="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9576877" y="4010682"/>
                <a:ext cx="1987860" cy="806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9" name="TextBox 98"/>
              <p:cNvSpPr txBox="1"/>
              <p:nvPr/>
            </p:nvSpPr>
            <p:spPr>
              <a:xfrm>
                <a:off x="9577703" y="4791880"/>
                <a:ext cx="1103503" cy="407802"/>
              </a:xfrm>
              <a:prstGeom prst="rect">
                <a:avLst/>
              </a:prstGeom>
              <a:noFill/>
            </p:spPr>
            <p:txBody>
              <a:bodyPr wrap="none" lIns="68578" tIns="34289" rIns="68578" bIns="34289" rtlCol="0">
                <a:spAutoFit/>
              </a:bodyPr>
              <a:lstStyle/>
              <a:p>
                <a:r>
                  <a:rPr lang="en-US" sz="1100" dirty="0"/>
                  <a:t>Enterprise SIEM/</a:t>
                </a:r>
                <a:br>
                  <a:rPr lang="en-US" sz="1100" dirty="0"/>
                </a:br>
                <a:r>
                  <a:rPr lang="en-US" sz="1100" dirty="0"/>
                  <a:t>SOC</a:t>
                </a:r>
              </a:p>
            </p:txBody>
          </p:sp>
          <p:sp>
            <p:nvSpPr>
              <p:cNvPr id="100" name="TextBox 99"/>
              <p:cNvSpPr txBox="1"/>
              <p:nvPr/>
            </p:nvSpPr>
            <p:spPr>
              <a:xfrm>
                <a:off x="10776940" y="5426079"/>
                <a:ext cx="933722" cy="161583"/>
              </a:xfrm>
              <a:prstGeom prst="rect">
                <a:avLst/>
              </a:prstGeom>
              <a:noFill/>
            </p:spPr>
            <p:txBody>
              <a:bodyPr wrap="square" lIns="0" tIns="0" rIns="0" bIns="0" rtlCol="0">
                <a:spAutoFit/>
              </a:bodyPr>
              <a:lstStyle/>
              <a:p>
                <a:pPr algn="ctr"/>
                <a:r>
                  <a:rPr lang="en-US" sz="1050" dirty="0">
                    <a:solidFill>
                      <a:srgbClr val="1D3649"/>
                    </a:solidFill>
                  </a:rPr>
                  <a:t>Enterprise</a:t>
                </a:r>
              </a:p>
            </p:txBody>
          </p:sp>
          <p:pic>
            <p:nvPicPr>
              <p:cNvPr id="101" name="Picture 7" descr="cotton-cloud.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530885" y="5215258"/>
                <a:ext cx="4372264" cy="95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 name="Picture 2" descr="http://www.mydbsync.com/files/images/salesfor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48081" y="5484054"/>
                <a:ext cx="728711" cy="1581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 name="Picture 53" descr="ANd9GcSR9z6JW6CgxsrNAnB54O6kVGRGu5PkVhahEiAZ3xbL6dblDDJK"/>
              <p:cNvPicPr>
                <a:picLocks noChangeAspect="1" noChangeArrowheads="1"/>
              </p:cNvPicPr>
              <p:nvPr/>
            </p:nvPicPr>
            <p:blipFill>
              <a:blip r:embed="rId13">
                <a:extLst>
                  <a:ext uri="{28A0092B-C50C-407E-A947-70E740481C1C}">
                    <a14:useLocalDpi xmlns:a14="http://schemas.microsoft.com/office/drawing/2010/main" val="0"/>
                  </a:ext>
                </a:extLst>
              </a:blip>
              <a:srcRect t="17392"/>
              <a:stretch>
                <a:fillRect/>
              </a:stretch>
            </p:blipFill>
            <p:spPr bwMode="auto">
              <a:xfrm>
                <a:off x="5863386" y="5763395"/>
                <a:ext cx="692274" cy="2266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4" name="Picture 59" descr="Mnbiqe3cHgbtZUvUUomFBt2Hitc0BYmC_fNykw-39b-u5Be1fVMDGezyT3WVlhiy-TOt0Na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80893" y="5441888"/>
                <a:ext cx="416406" cy="316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5" name="Right Arrow 104"/>
              <p:cNvSpPr/>
              <p:nvPr/>
            </p:nvSpPr>
            <p:spPr>
              <a:xfrm rot="20372886">
                <a:off x="8713592" y="5330685"/>
                <a:ext cx="1095338" cy="296431"/>
              </a:xfrm>
              <a:prstGeom prst="rightArrow">
                <a:avLst/>
              </a:prstGeom>
            </p:spPr>
            <p:style>
              <a:lnRef idx="1">
                <a:schemeClr val="accent1"/>
              </a:lnRef>
              <a:fillRef idx="3">
                <a:schemeClr val="accent1"/>
              </a:fillRef>
              <a:effectRef idx="2">
                <a:schemeClr val="accent1"/>
              </a:effectRef>
              <a:fontRef idx="minor">
                <a:schemeClr val="lt1"/>
              </a:fontRef>
            </p:style>
            <p:txBody>
              <a:bodyPr lIns="68578" tIns="34289" rIns="68578" bIns="34289" rtlCol="0" anchor="ctr"/>
              <a:lstStyle/>
              <a:p>
                <a:pPr algn="ctr"/>
                <a:endParaRPr lang="en-US" sz="2800" dirty="0"/>
              </a:p>
            </p:txBody>
          </p:sp>
          <p:pic>
            <p:nvPicPr>
              <p:cNvPr id="106" name="Picture 105"/>
              <p:cNvPicPr>
                <a:picLocks noChangeAspect="1"/>
              </p:cNvPicPr>
              <p:nvPr/>
            </p:nvPicPr>
            <p:blipFill>
              <a:blip r:embed="rId15"/>
              <a:stretch>
                <a:fillRect/>
              </a:stretch>
            </p:blipFill>
            <p:spPr>
              <a:xfrm>
                <a:off x="5139878" y="5737041"/>
                <a:ext cx="624609" cy="242590"/>
              </a:xfrm>
              <a:prstGeom prst="rect">
                <a:avLst/>
              </a:prstGeom>
            </p:spPr>
          </p:pic>
          <p:pic>
            <p:nvPicPr>
              <p:cNvPr id="107" name="Picture 106"/>
              <p:cNvPicPr>
                <a:picLocks noChangeAspect="1"/>
              </p:cNvPicPr>
              <p:nvPr/>
            </p:nvPicPr>
            <p:blipFill>
              <a:blip r:embed="rId8"/>
              <a:stretch>
                <a:fillRect/>
              </a:stretch>
            </p:blipFill>
            <p:spPr>
              <a:xfrm>
                <a:off x="7029322" y="5468244"/>
                <a:ext cx="582969" cy="306568"/>
              </a:xfrm>
              <a:prstGeom prst="rect">
                <a:avLst/>
              </a:prstGeom>
              <a:ln>
                <a:noFill/>
              </a:ln>
              <a:effectLst>
                <a:outerShdw blurRad="292100" dist="139700" dir="2700000" algn="tl" rotWithShape="0">
                  <a:srgbClr val="333333">
                    <a:alpha val="65000"/>
                  </a:srgbClr>
                </a:outerShdw>
              </a:effectLst>
            </p:spPr>
          </p:pic>
          <p:sp>
            <p:nvSpPr>
              <p:cNvPr id="108" name="TextBox 107"/>
              <p:cNvSpPr txBox="1"/>
              <p:nvPr/>
            </p:nvSpPr>
            <p:spPr>
              <a:xfrm>
                <a:off x="6914810" y="5721231"/>
                <a:ext cx="847023" cy="407802"/>
              </a:xfrm>
              <a:prstGeom prst="rect">
                <a:avLst/>
              </a:prstGeom>
              <a:noFill/>
            </p:spPr>
            <p:txBody>
              <a:bodyPr wrap="none" lIns="68578" tIns="34289" rIns="68578" bIns="34289" rtlCol="0">
                <a:spAutoFit/>
              </a:bodyPr>
              <a:lstStyle/>
              <a:p>
                <a:r>
                  <a:rPr lang="en-US" sz="1100" dirty="0">
                    <a:solidFill>
                      <a:srgbClr val="000000"/>
                    </a:solidFill>
                  </a:rPr>
                  <a:t>security logs</a:t>
                </a:r>
                <a:br>
                  <a:rPr lang="en-US" sz="1100" dirty="0">
                    <a:solidFill>
                      <a:srgbClr val="000000"/>
                    </a:solidFill>
                  </a:rPr>
                </a:br>
                <a:r>
                  <a:rPr lang="en-US" sz="1100" dirty="0">
                    <a:solidFill>
                      <a:srgbClr val="000000"/>
                    </a:solidFill>
                  </a:rPr>
                  <a:t> &amp;  reports</a:t>
                </a:r>
              </a:p>
            </p:txBody>
          </p:sp>
          <p:sp>
            <p:nvSpPr>
              <p:cNvPr id="109" name="Right Arrow 108"/>
              <p:cNvSpPr/>
              <p:nvPr/>
            </p:nvSpPr>
            <p:spPr bwMode="auto">
              <a:xfrm rot="893050">
                <a:off x="3332698" y="5397130"/>
                <a:ext cx="1432490" cy="263517"/>
              </a:xfrm>
              <a:prstGeom prst="rightArrow">
                <a:avLst/>
              </a:prstGeom>
              <a:gradFill>
                <a:gsLst>
                  <a:gs pos="2000">
                    <a:schemeClr val="accent2">
                      <a:lumMod val="75000"/>
                    </a:schemeClr>
                  </a:gs>
                  <a:gs pos="100000">
                    <a:schemeClr val="bg1">
                      <a:alpha val="0"/>
                    </a:schemeClr>
                  </a:gs>
                </a:gsLst>
                <a:lin ang="10800000" scaled="1"/>
              </a:gradFill>
              <a:ln w="19050">
                <a:noFill/>
              </a:ln>
              <a:effectLst/>
              <a:extLst/>
            </p:spPr>
            <p:txBody>
              <a:bodyPr lIns="109723" tIns="54862" rIns="109723" bIns="54862"/>
              <a:lstStyle/>
              <a:p>
                <a:pPr eaLnBrk="1" hangingPunct="1">
                  <a:defRPr/>
                </a:pPr>
                <a:endParaRPr lang="en-US" sz="1600" dirty="0">
                  <a:solidFill>
                    <a:srgbClr val="000000"/>
                  </a:solidFill>
                </a:endParaRPr>
              </a:p>
            </p:txBody>
          </p:sp>
        </p:grpSp>
        <p:sp>
          <p:nvSpPr>
            <p:cNvPr id="110" name="Title 2"/>
            <p:cNvSpPr txBox="1">
              <a:spLocks/>
            </p:cNvSpPr>
            <p:nvPr/>
          </p:nvSpPr>
          <p:spPr bwMode="auto">
            <a:xfrm>
              <a:off x="2445384" y="1162314"/>
              <a:ext cx="9552020" cy="331573"/>
            </a:xfrm>
            <a:prstGeom prst="rect">
              <a:avLst/>
            </a:prstGeom>
            <a:solidFill>
              <a:schemeClr val="accent6"/>
            </a:solidFill>
            <a:ln>
              <a:noFill/>
            </a:ln>
            <a:extLst/>
          </p:spPr>
          <p:txBody>
            <a:bodyPr vert="horz" wrap="square" lIns="0" tIns="0" rIns="0" bIns="0" numCol="1" anchor="ctr" anchorCtr="1" compatLnSpc="1">
              <a:prstTxWarp prst="textNoShape">
                <a:avLst/>
              </a:prstTxWarp>
              <a:noAutofit/>
            </a:bodyPr>
            <a:lstStyle>
              <a:defPPr>
                <a:defRPr lang="en-US"/>
              </a:defPPr>
              <a:lvl1pPr algn="ctr" defTabSz="285594" eaLnBrk="1" hangingPunct="1">
                <a:lnSpc>
                  <a:spcPct val="80000"/>
                </a:lnSpc>
                <a:spcBef>
                  <a:spcPts val="0"/>
                </a:spcBef>
                <a:defRPr sz="1600" b="1" baseline="0">
                  <a:solidFill>
                    <a:schemeClr val="bg1"/>
                  </a:solidFill>
                  <a:latin typeface="Arial" panose="020B0604020202020204" pitchFamily="34" charset="0"/>
                  <a:ea typeface="Arial" charset="0"/>
                  <a:cs typeface="Arial" panose="020B0604020202020204" pitchFamily="34" charset="0"/>
                </a:defRPr>
              </a:lvl1pPr>
              <a:lvl2pPr>
                <a:lnSpc>
                  <a:spcPct val="90000"/>
                </a:lnSpc>
                <a:defRPr sz="2800" b="1">
                  <a:latin typeface="Arial" panose="020B0604020202020204" pitchFamily="34" charset="0"/>
                  <a:cs typeface="Arial" panose="020B0604020202020204" pitchFamily="34" charset="0"/>
                </a:defRPr>
              </a:lvl2pPr>
              <a:lvl3pPr>
                <a:lnSpc>
                  <a:spcPct val="90000"/>
                </a:lnSpc>
                <a:defRPr sz="2800" b="1">
                  <a:latin typeface="Arial" panose="020B0604020202020204" pitchFamily="34" charset="0"/>
                  <a:cs typeface="Arial" panose="020B0604020202020204" pitchFamily="34" charset="0"/>
                </a:defRPr>
              </a:lvl3pPr>
              <a:lvl4pPr>
                <a:lnSpc>
                  <a:spcPct val="90000"/>
                </a:lnSpc>
                <a:defRPr sz="2800" b="1">
                  <a:latin typeface="Arial" panose="020B0604020202020204" pitchFamily="34" charset="0"/>
                  <a:cs typeface="Arial" panose="020B0604020202020204" pitchFamily="34" charset="0"/>
                </a:defRPr>
              </a:lvl4pPr>
              <a:lvl5pPr>
                <a:lnSpc>
                  <a:spcPct val="90000"/>
                </a:lnSpc>
                <a:defRPr sz="2800" b="1">
                  <a:latin typeface="Arial" panose="020B0604020202020204" pitchFamily="34" charset="0"/>
                  <a:cs typeface="Arial" panose="020B0604020202020204" pitchFamily="34" charset="0"/>
                </a:defRPr>
              </a:lvl5pPr>
              <a:lvl6pPr marL="457200" fontAlgn="base">
                <a:lnSpc>
                  <a:spcPct val="90000"/>
                </a:lnSpc>
                <a:spcBef>
                  <a:spcPct val="0"/>
                </a:spcBef>
                <a:spcAft>
                  <a:spcPct val="0"/>
                </a:spcAft>
                <a:defRPr sz="2800" b="1">
                  <a:latin typeface="Arial" panose="020B0604020202020204" pitchFamily="34" charset="0"/>
                  <a:cs typeface="Arial" panose="020B0604020202020204" pitchFamily="34" charset="0"/>
                </a:defRPr>
              </a:lvl6pPr>
              <a:lvl7pPr marL="914400" fontAlgn="base">
                <a:lnSpc>
                  <a:spcPct val="90000"/>
                </a:lnSpc>
                <a:spcBef>
                  <a:spcPct val="0"/>
                </a:spcBef>
                <a:spcAft>
                  <a:spcPct val="0"/>
                </a:spcAft>
                <a:defRPr sz="2800" b="1">
                  <a:latin typeface="Arial" panose="020B0604020202020204" pitchFamily="34" charset="0"/>
                  <a:cs typeface="Arial" panose="020B0604020202020204" pitchFamily="34" charset="0"/>
                </a:defRPr>
              </a:lvl7pPr>
              <a:lvl8pPr marL="1371600" fontAlgn="base">
                <a:lnSpc>
                  <a:spcPct val="90000"/>
                </a:lnSpc>
                <a:spcBef>
                  <a:spcPct val="0"/>
                </a:spcBef>
                <a:spcAft>
                  <a:spcPct val="0"/>
                </a:spcAft>
                <a:defRPr sz="2800" b="1">
                  <a:latin typeface="Arial" panose="020B0604020202020204" pitchFamily="34" charset="0"/>
                  <a:cs typeface="Arial" panose="020B0604020202020204" pitchFamily="34" charset="0"/>
                </a:defRPr>
              </a:lvl8pPr>
              <a:lvl9pPr marL="1828800" fontAlgn="base">
                <a:lnSpc>
                  <a:spcPct val="90000"/>
                </a:lnSpc>
                <a:spcBef>
                  <a:spcPct val="0"/>
                </a:spcBef>
                <a:spcAft>
                  <a:spcPct val="0"/>
                </a:spcAft>
                <a:defRPr sz="2800" b="1">
                  <a:latin typeface="Arial" panose="020B0604020202020204" pitchFamily="34" charset="0"/>
                  <a:cs typeface="Arial" panose="020B0604020202020204" pitchFamily="34" charset="0"/>
                </a:defRPr>
              </a:lvl9pPr>
            </a:lstStyle>
            <a:p>
              <a:r>
                <a:rPr lang="en-US"/>
                <a:t>Gain confidence with visibility and security intelligence</a:t>
              </a:r>
              <a:endParaRPr lang="en-US" dirty="0"/>
            </a:p>
          </p:txBody>
        </p:sp>
      </p:grpSp>
    </p:spTree>
    <p:extLst>
      <p:ext uri="{BB962C8B-B14F-4D97-AF65-F5344CB8AC3E}">
        <p14:creationId xmlns:p14="http://schemas.microsoft.com/office/powerpoint/2010/main" val="901838314"/>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168" y="874349"/>
            <a:ext cx="10362348" cy="497505"/>
          </a:xfrm>
          <a:noFill/>
          <a:ln>
            <a:noFill/>
          </a:ln>
        </p:spPr>
        <p:txBody>
          <a:bodyPr vert="horz" wrap="square" lIns="0" tIns="0" rIns="0" bIns="0" numCol="1" anchor="t" anchorCtr="0" compatLnSpc="1">
            <a:prstTxWarp prst="textNoShape">
              <a:avLst/>
            </a:prstTxWarp>
            <a:noAutofit/>
          </a:bodyPr>
          <a:lstStyle/>
          <a:p>
            <a:pPr defTabSz="285594">
              <a:lnSpc>
                <a:spcPct val="80000"/>
              </a:lnSpc>
              <a:spcBef>
                <a:spcPts val="0"/>
              </a:spcBef>
              <a:buClr>
                <a:srgbClr val="6D6E70"/>
              </a:buClr>
            </a:pPr>
            <a:r>
              <a:rPr lang="en-US" sz="2400" dirty="0" smtClean="0">
                <a:solidFill>
                  <a:schemeClr val="tx2"/>
                </a:solidFill>
                <a:latin typeface="Arial" charset="0"/>
                <a:ea typeface="Arial" charset="0"/>
                <a:cs typeface="Arial" charset="0"/>
              </a:rPr>
              <a:t>IBM Cloud Activity Tracker</a:t>
            </a:r>
            <a:endParaRPr lang="en-US" sz="2400" dirty="0">
              <a:solidFill>
                <a:schemeClr val="tx2"/>
              </a:solidFill>
              <a:latin typeface="Arial" charset="0"/>
              <a:ea typeface="Arial" charset="0"/>
              <a:cs typeface="Arial" charset="0"/>
            </a:endParaRPr>
          </a:p>
        </p:txBody>
      </p:sp>
      <p:sp>
        <p:nvSpPr>
          <p:cNvPr id="3" name="Slide Number Placeholder 2"/>
          <p:cNvSpPr>
            <a:spLocks noGrp="1"/>
          </p:cNvSpPr>
          <p:nvPr>
            <p:ph type="sldNum" sz="quarter" idx="10"/>
          </p:nvPr>
        </p:nvSpPr>
        <p:spPr/>
        <p:txBody>
          <a:bodyPr/>
          <a:lstStyle/>
          <a:p>
            <a:fld id="{524343EF-1BAC-9748-A541-B1CE791C1E3C}" type="slidenum">
              <a:rPr lang="en-US" smtClean="0"/>
              <a:pPr/>
              <a:t>14</a:t>
            </a:fld>
            <a:endParaRPr lang="en-US" dirty="0"/>
          </a:p>
        </p:txBody>
      </p:sp>
      <p:graphicFrame>
        <p:nvGraphicFramePr>
          <p:cNvPr id="11" name="Diagram 10"/>
          <p:cNvGraphicFramePr/>
          <p:nvPr>
            <p:extLst>
              <p:ext uri="{D42A27DB-BD31-4B8C-83A1-F6EECF244321}">
                <p14:modId xmlns:p14="http://schemas.microsoft.com/office/powerpoint/2010/main" val="2073278515"/>
              </p:ext>
            </p:extLst>
          </p:nvPr>
        </p:nvGraphicFramePr>
        <p:xfrm>
          <a:off x="862000" y="1286416"/>
          <a:ext cx="6258560" cy="5274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244431" y="3137338"/>
            <a:ext cx="1235139" cy="948662"/>
          </a:xfrm>
          <a:prstGeom prst="rect">
            <a:avLst/>
          </a:prstGeom>
        </p:spPr>
      </p:pic>
      <p:pic>
        <p:nvPicPr>
          <p:cNvPr id="8" name="Picture 7"/>
          <p:cNvPicPr>
            <a:picLocks noChangeAspect="1"/>
          </p:cNvPicPr>
          <p:nvPr/>
        </p:nvPicPr>
        <p:blipFill>
          <a:blip r:embed="rId8"/>
          <a:stretch>
            <a:fillRect/>
          </a:stretch>
        </p:blipFill>
        <p:spPr>
          <a:xfrm>
            <a:off x="7120560" y="1310704"/>
            <a:ext cx="4910353" cy="4968452"/>
          </a:xfrm>
          <a:prstGeom prst="rect">
            <a:avLst/>
          </a:prstGeom>
        </p:spPr>
      </p:pic>
      <p:sp>
        <p:nvSpPr>
          <p:cNvPr id="10" name="Rectangle 9"/>
          <p:cNvSpPr/>
          <p:nvPr/>
        </p:nvSpPr>
        <p:spPr>
          <a:xfrm>
            <a:off x="3474501" y="6218006"/>
            <a:ext cx="5880777" cy="369332"/>
          </a:xfrm>
          <a:prstGeom prst="rect">
            <a:avLst/>
          </a:prstGeom>
        </p:spPr>
        <p:txBody>
          <a:bodyPr wrap="none">
            <a:spAutoFit/>
          </a:bodyPr>
          <a:lstStyle/>
          <a:p>
            <a:r>
              <a:rPr lang="en-US" dirty="0">
                <a:hlinkClick r:id="rId9"/>
              </a:rPr>
              <a:t>https</a:t>
            </a:r>
            <a:r>
              <a:rPr lang="en-US">
                <a:hlinkClick r:id="rId9"/>
              </a:rPr>
              <a:t>://</a:t>
            </a:r>
            <a:r>
              <a:rPr lang="en-US" dirty="0" smtClean="0">
                <a:hlinkClick r:id="rId9"/>
              </a:rPr>
              <a:t>console.bluemix.net/catalog/services/activity-tracker</a:t>
            </a:r>
            <a:r>
              <a:rPr lang="en-US" dirty="0" smtClean="0"/>
              <a:t> </a:t>
            </a:r>
            <a:endParaRPr lang="en-US" dirty="0"/>
          </a:p>
        </p:txBody>
      </p:sp>
    </p:spTree>
    <p:extLst>
      <p:ext uri="{BB962C8B-B14F-4D97-AF65-F5344CB8AC3E}">
        <p14:creationId xmlns:p14="http://schemas.microsoft.com/office/powerpoint/2010/main" val="10003114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67235" y="720813"/>
            <a:ext cx="10515600" cy="570642"/>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dirty="0" smtClean="0">
                <a:solidFill>
                  <a:schemeClr val="tx2"/>
                </a:solidFill>
                <a:latin typeface="Arial" charset="0"/>
                <a:ea typeface="Arial" charset="0"/>
                <a:cs typeface="Arial" charset="0"/>
              </a:rPr>
              <a:t>Reference Architecture &amp; Prescriptive Guidance</a:t>
            </a:r>
            <a:endParaRPr lang="en-US" sz="2400" dirty="0">
              <a:solidFill>
                <a:schemeClr val="tx2"/>
              </a:solidFill>
              <a:latin typeface="Arial" charset="0"/>
              <a:ea typeface="Arial" charset="0"/>
              <a:cs typeface="Arial" charset="0"/>
            </a:endParaRPr>
          </a:p>
        </p:txBody>
      </p:sp>
      <p:pic>
        <p:nvPicPr>
          <p:cNvPr id="5" name="Picture 4"/>
          <p:cNvPicPr>
            <a:picLocks noChangeAspect="1"/>
          </p:cNvPicPr>
          <p:nvPr/>
        </p:nvPicPr>
        <p:blipFill>
          <a:blip r:embed="rId3"/>
          <a:stretch>
            <a:fillRect/>
          </a:stretch>
        </p:blipFill>
        <p:spPr>
          <a:xfrm>
            <a:off x="3074774" y="1299982"/>
            <a:ext cx="8617893" cy="4829205"/>
          </a:xfrm>
          <a:prstGeom prst="rect">
            <a:avLst/>
          </a:prstGeom>
        </p:spPr>
      </p:pic>
      <p:sp>
        <p:nvSpPr>
          <p:cNvPr id="6" name="Rectangle 5"/>
          <p:cNvSpPr/>
          <p:nvPr/>
        </p:nvSpPr>
        <p:spPr>
          <a:xfrm>
            <a:off x="4071411" y="6040356"/>
            <a:ext cx="7358590" cy="369332"/>
          </a:xfrm>
          <a:prstGeom prst="rect">
            <a:avLst/>
          </a:prstGeom>
        </p:spPr>
        <p:txBody>
          <a:bodyPr wrap="square">
            <a:spAutoFit/>
          </a:bodyPr>
          <a:lstStyle/>
          <a:p>
            <a:r>
              <a:rPr lang="en-US" dirty="0">
                <a:hlinkClick r:id="rId4"/>
              </a:rPr>
              <a:t>https://developer.ibm.com/cloudarchitecture/docs/security</a:t>
            </a:r>
            <a:r>
              <a:rPr lang="en-US" dirty="0" smtClean="0">
                <a:hlinkClick r:id="rId4"/>
              </a:rPr>
              <a:t>/</a:t>
            </a:r>
            <a:r>
              <a:rPr lang="en-US" dirty="0" smtClean="0"/>
              <a:t> </a:t>
            </a:r>
            <a:endParaRPr lang="en-US" dirty="0"/>
          </a:p>
        </p:txBody>
      </p:sp>
      <p:grpSp>
        <p:nvGrpSpPr>
          <p:cNvPr id="14" name="Group 13"/>
          <p:cNvGrpSpPr/>
          <p:nvPr/>
        </p:nvGrpSpPr>
        <p:grpSpPr>
          <a:xfrm>
            <a:off x="367235" y="1455837"/>
            <a:ext cx="3415520" cy="4727040"/>
            <a:chOff x="440682" y="1061682"/>
            <a:chExt cx="4098624" cy="6357770"/>
          </a:xfrm>
        </p:grpSpPr>
        <p:cxnSp>
          <p:nvCxnSpPr>
            <p:cNvPr id="7" name="Straight Arrow Connector 6"/>
            <p:cNvCxnSpPr/>
            <p:nvPr/>
          </p:nvCxnSpPr>
          <p:spPr>
            <a:xfrm>
              <a:off x="651105" y="1061682"/>
              <a:ext cx="0" cy="6357770"/>
            </a:xfrm>
            <a:prstGeom prst="straightConnector1">
              <a:avLst/>
            </a:prstGeom>
            <a:ln>
              <a:headEnd type="oval"/>
              <a:tailEnd type="triangle"/>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a:xfrm>
              <a:off x="442720" y="2100354"/>
              <a:ext cx="2982019" cy="427666"/>
              <a:chOff x="441064" y="1407868"/>
              <a:chExt cx="2485016" cy="356388"/>
            </a:xfrm>
          </p:grpSpPr>
          <p:grpSp>
            <p:nvGrpSpPr>
              <p:cNvPr id="121" name="Group 120"/>
              <p:cNvGrpSpPr/>
              <p:nvPr/>
            </p:nvGrpSpPr>
            <p:grpSpPr>
              <a:xfrm>
                <a:off x="441064" y="1435455"/>
                <a:ext cx="301214" cy="301214"/>
                <a:chOff x="2463501" y="2592593"/>
                <a:chExt cx="408791" cy="408791"/>
              </a:xfrm>
            </p:grpSpPr>
            <p:sp>
              <p:nvSpPr>
                <p:cNvPr id="123" name="Oval 122"/>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124" name="Oval 123"/>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sp>
            <p:nvSpPr>
              <p:cNvPr id="122" name="Rectangle 27"/>
              <p:cNvSpPr>
                <a:spLocks noChangeArrowheads="1"/>
              </p:cNvSpPr>
              <p:nvPr/>
            </p:nvSpPr>
            <p:spPr bwMode="auto">
              <a:xfrm>
                <a:off x="835545" y="1407868"/>
                <a:ext cx="2090535" cy="35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400" dirty="0">
                    <a:solidFill>
                      <a:schemeClr val="tx1">
                        <a:lumMod val="65000"/>
                      </a:schemeClr>
                    </a:solidFill>
                    <a:cs typeface="Arial" panose="020B0604020202020204" pitchFamily="34" charset="0"/>
                  </a:rPr>
                  <a:t>Network Security</a:t>
                </a:r>
              </a:p>
            </p:txBody>
          </p:sp>
        </p:grpSp>
        <p:grpSp>
          <p:nvGrpSpPr>
            <p:cNvPr id="125" name="Group 124"/>
            <p:cNvGrpSpPr/>
            <p:nvPr/>
          </p:nvGrpSpPr>
          <p:grpSpPr>
            <a:xfrm>
              <a:off x="442720" y="2898878"/>
              <a:ext cx="2982019" cy="427666"/>
              <a:chOff x="441064" y="1407868"/>
              <a:chExt cx="2485016" cy="356388"/>
            </a:xfrm>
          </p:grpSpPr>
          <p:grpSp>
            <p:nvGrpSpPr>
              <p:cNvPr id="126" name="Group 125"/>
              <p:cNvGrpSpPr/>
              <p:nvPr/>
            </p:nvGrpSpPr>
            <p:grpSpPr>
              <a:xfrm>
                <a:off x="441064" y="1435455"/>
                <a:ext cx="301214" cy="301214"/>
                <a:chOff x="2463501" y="2592593"/>
                <a:chExt cx="408791" cy="408791"/>
              </a:xfrm>
            </p:grpSpPr>
            <p:sp>
              <p:nvSpPr>
                <p:cNvPr id="128" name="Oval 127"/>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129" name="Oval 128"/>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sp>
            <p:nvSpPr>
              <p:cNvPr id="127" name="Rectangle 27"/>
              <p:cNvSpPr>
                <a:spLocks noChangeArrowheads="1"/>
              </p:cNvSpPr>
              <p:nvPr/>
            </p:nvSpPr>
            <p:spPr bwMode="auto">
              <a:xfrm>
                <a:off x="835545" y="1407868"/>
                <a:ext cx="2090535" cy="35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400" dirty="0">
                    <a:solidFill>
                      <a:schemeClr val="tx1">
                        <a:lumMod val="65000"/>
                      </a:schemeClr>
                    </a:solidFill>
                    <a:cs typeface="Arial" panose="020B0604020202020204" pitchFamily="34" charset="0"/>
                  </a:rPr>
                  <a:t>Data Security</a:t>
                </a:r>
              </a:p>
            </p:txBody>
          </p:sp>
        </p:grpSp>
        <p:grpSp>
          <p:nvGrpSpPr>
            <p:cNvPr id="4" name="Group 3"/>
            <p:cNvGrpSpPr/>
            <p:nvPr/>
          </p:nvGrpSpPr>
          <p:grpSpPr>
            <a:xfrm>
              <a:off x="440682" y="4433665"/>
              <a:ext cx="3765179" cy="427666"/>
              <a:chOff x="670557" y="3565538"/>
              <a:chExt cx="3137647" cy="356388"/>
            </a:xfrm>
          </p:grpSpPr>
          <p:grpSp>
            <p:nvGrpSpPr>
              <p:cNvPr id="131" name="Group 130"/>
              <p:cNvGrpSpPr/>
              <p:nvPr/>
            </p:nvGrpSpPr>
            <p:grpSpPr>
              <a:xfrm>
                <a:off x="670557" y="3593127"/>
                <a:ext cx="301214" cy="301214"/>
                <a:chOff x="2463509" y="2592590"/>
                <a:chExt cx="408793" cy="408791"/>
              </a:xfrm>
            </p:grpSpPr>
            <p:sp>
              <p:nvSpPr>
                <p:cNvPr id="133" name="Oval 132"/>
                <p:cNvSpPr/>
                <p:nvPr/>
              </p:nvSpPr>
              <p:spPr>
                <a:xfrm>
                  <a:off x="2463509" y="2592590"/>
                  <a:ext cx="408793"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134" name="Oval 133"/>
                <p:cNvSpPr/>
                <p:nvPr/>
              </p:nvSpPr>
              <p:spPr>
                <a:xfrm>
                  <a:off x="2555838" y="2684926"/>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sp>
            <p:nvSpPr>
              <p:cNvPr id="132" name="Rectangle 27"/>
              <p:cNvSpPr>
                <a:spLocks noChangeArrowheads="1"/>
              </p:cNvSpPr>
              <p:nvPr/>
            </p:nvSpPr>
            <p:spPr bwMode="auto">
              <a:xfrm>
                <a:off x="1065039" y="3565538"/>
                <a:ext cx="2743165" cy="35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endParaRPr lang="en-US" altLang="en-US" sz="1400" dirty="0">
                  <a:solidFill>
                    <a:schemeClr val="tx1">
                      <a:lumMod val="65000"/>
                    </a:schemeClr>
                  </a:solidFill>
                  <a:cs typeface="Arial" panose="020B0604020202020204" pitchFamily="34" charset="0"/>
                </a:endParaRPr>
              </a:p>
            </p:txBody>
          </p:sp>
        </p:grpSp>
        <p:grpSp>
          <p:nvGrpSpPr>
            <p:cNvPr id="136" name="Group 135"/>
            <p:cNvGrpSpPr/>
            <p:nvPr/>
          </p:nvGrpSpPr>
          <p:grpSpPr>
            <a:xfrm>
              <a:off x="440682" y="3694469"/>
              <a:ext cx="361457" cy="361457"/>
              <a:chOff x="2463501" y="2592593"/>
              <a:chExt cx="408791" cy="408791"/>
            </a:xfrm>
          </p:grpSpPr>
          <p:sp>
            <p:nvSpPr>
              <p:cNvPr id="138" name="Oval 137"/>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139" name="Oval 138"/>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sp>
          <p:nvSpPr>
            <p:cNvPr id="137" name="Rectangle 27"/>
            <p:cNvSpPr>
              <a:spLocks noChangeArrowheads="1"/>
            </p:cNvSpPr>
            <p:nvPr/>
          </p:nvSpPr>
          <p:spPr bwMode="auto">
            <a:xfrm>
              <a:off x="859491" y="4464545"/>
              <a:ext cx="2508642" cy="427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400" dirty="0">
                  <a:solidFill>
                    <a:schemeClr val="tx1">
                      <a:lumMod val="65000"/>
                    </a:schemeClr>
                  </a:solidFill>
                  <a:cs typeface="Arial" panose="020B0604020202020204" pitchFamily="34" charset="0"/>
                </a:rPr>
                <a:t>Secure Dev-Ops</a:t>
              </a:r>
            </a:p>
          </p:txBody>
        </p:sp>
        <p:grpSp>
          <p:nvGrpSpPr>
            <p:cNvPr id="145" name="Group 144"/>
            <p:cNvGrpSpPr/>
            <p:nvPr/>
          </p:nvGrpSpPr>
          <p:grpSpPr>
            <a:xfrm>
              <a:off x="442720" y="5327555"/>
              <a:ext cx="361458" cy="361458"/>
              <a:chOff x="2463501" y="2592593"/>
              <a:chExt cx="408791" cy="408791"/>
            </a:xfrm>
          </p:grpSpPr>
          <p:sp>
            <p:nvSpPr>
              <p:cNvPr id="147" name="Oval 146"/>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148" name="Oval 147"/>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sp>
          <p:nvSpPr>
            <p:cNvPr id="146" name="Rectangle 27"/>
            <p:cNvSpPr>
              <a:spLocks noChangeArrowheads="1"/>
            </p:cNvSpPr>
            <p:nvPr/>
          </p:nvSpPr>
          <p:spPr bwMode="auto">
            <a:xfrm>
              <a:off x="911866" y="5356321"/>
              <a:ext cx="3627440" cy="427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400" dirty="0">
                  <a:solidFill>
                    <a:schemeClr val="tx1">
                      <a:lumMod val="65000"/>
                    </a:schemeClr>
                  </a:solidFill>
                  <a:cs typeface="Arial" panose="020B0604020202020204" pitchFamily="34" charset="0"/>
                </a:rPr>
                <a:t>Security Intelligence </a:t>
              </a:r>
              <a:br>
                <a:rPr lang="en-US" altLang="en-US" sz="1400" dirty="0">
                  <a:solidFill>
                    <a:schemeClr val="tx1">
                      <a:lumMod val="65000"/>
                    </a:schemeClr>
                  </a:solidFill>
                  <a:cs typeface="Arial" panose="020B0604020202020204" pitchFamily="34" charset="0"/>
                </a:rPr>
              </a:br>
              <a:r>
                <a:rPr lang="en-US" altLang="en-US" sz="1400" dirty="0">
                  <a:solidFill>
                    <a:schemeClr val="tx1">
                      <a:lumMod val="65000"/>
                    </a:schemeClr>
                  </a:solidFill>
                  <a:cs typeface="Arial" panose="020B0604020202020204" pitchFamily="34" charset="0"/>
                </a:rPr>
                <a:t>&amp; Monitoring</a:t>
              </a:r>
            </a:p>
          </p:txBody>
        </p:sp>
        <p:sp>
          <p:nvSpPr>
            <p:cNvPr id="151" name="Rectangle 27"/>
            <p:cNvSpPr>
              <a:spLocks noChangeArrowheads="1"/>
            </p:cNvSpPr>
            <p:nvPr/>
          </p:nvSpPr>
          <p:spPr bwMode="auto">
            <a:xfrm>
              <a:off x="859491" y="6228382"/>
              <a:ext cx="2508642" cy="427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400" dirty="0">
                  <a:solidFill>
                    <a:schemeClr val="tx1">
                      <a:lumMod val="65000"/>
                    </a:schemeClr>
                  </a:solidFill>
                  <a:cs typeface="Arial" panose="020B0604020202020204" pitchFamily="34" charset="0"/>
                </a:rPr>
                <a:t>Governance, Risk &amp; Compliance</a:t>
              </a:r>
            </a:p>
          </p:txBody>
        </p:sp>
        <p:grpSp>
          <p:nvGrpSpPr>
            <p:cNvPr id="45" name="Group 44"/>
            <p:cNvGrpSpPr/>
            <p:nvPr/>
          </p:nvGrpSpPr>
          <p:grpSpPr>
            <a:xfrm>
              <a:off x="442720" y="1362037"/>
              <a:ext cx="2982019" cy="427666"/>
              <a:chOff x="441064" y="1407868"/>
              <a:chExt cx="2485016" cy="356388"/>
            </a:xfrm>
          </p:grpSpPr>
          <p:grpSp>
            <p:nvGrpSpPr>
              <p:cNvPr id="46" name="Group 45"/>
              <p:cNvGrpSpPr/>
              <p:nvPr/>
            </p:nvGrpSpPr>
            <p:grpSpPr>
              <a:xfrm>
                <a:off x="441064" y="1435455"/>
                <a:ext cx="301214" cy="301214"/>
                <a:chOff x="2463501" y="2592593"/>
                <a:chExt cx="408791" cy="408791"/>
              </a:xfrm>
            </p:grpSpPr>
            <p:sp>
              <p:nvSpPr>
                <p:cNvPr id="48" name="Oval 47"/>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27"/>
              <p:cNvSpPr>
                <a:spLocks noChangeArrowheads="1"/>
              </p:cNvSpPr>
              <p:nvPr/>
            </p:nvSpPr>
            <p:spPr bwMode="auto">
              <a:xfrm>
                <a:off x="835545" y="1407868"/>
                <a:ext cx="2090535" cy="35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nSpc>
                    <a:spcPct val="90000"/>
                  </a:lnSpc>
                </a:pPr>
                <a:r>
                  <a:rPr lang="en-US" altLang="en-US" sz="1400" dirty="0">
                    <a:solidFill>
                      <a:schemeClr val="tx1">
                        <a:lumMod val="65000"/>
                      </a:schemeClr>
                    </a:solidFill>
                    <a:latin typeface="Arial" panose="020B0604020202020204" pitchFamily="34" charset="0"/>
                    <a:ea typeface="MS PGothic" panose="020B0600070205080204" pitchFamily="34" charset="-128"/>
                    <a:cs typeface="Arial" panose="020B0604020202020204" pitchFamily="34" charset="0"/>
                  </a:rPr>
                  <a:t>Identity &amp; Access</a:t>
                </a:r>
              </a:p>
            </p:txBody>
          </p:sp>
        </p:grpSp>
        <p:sp>
          <p:nvSpPr>
            <p:cNvPr id="13" name="Rectangle 12"/>
            <p:cNvSpPr/>
            <p:nvPr/>
          </p:nvSpPr>
          <p:spPr>
            <a:xfrm>
              <a:off x="883783" y="3737703"/>
              <a:ext cx="2079415" cy="325025"/>
            </a:xfrm>
            <a:prstGeom prst="rect">
              <a:avLst/>
            </a:prstGeom>
            <a:noFill/>
            <a:ln>
              <a:noFill/>
            </a:ln>
          </p:spPr>
          <p:txBody>
            <a:bodyPr anchor="ctr"/>
            <a:lstStyle/>
            <a:p>
              <a:pPr>
                <a:lnSpc>
                  <a:spcPct val="90000"/>
                </a:lnSpc>
              </a:pPr>
              <a:r>
                <a:rPr lang="en-US" altLang="en-US" sz="1400" dirty="0">
                  <a:solidFill>
                    <a:schemeClr val="tx1">
                      <a:lumMod val="65000"/>
                    </a:schemeClr>
                  </a:solidFill>
                  <a:latin typeface="Arial" panose="020B0604020202020204" pitchFamily="34" charset="0"/>
                  <a:ea typeface="MS PGothic" panose="020B0600070205080204" pitchFamily="34" charset="-128"/>
                  <a:cs typeface="Arial" panose="020B0604020202020204" pitchFamily="34" charset="0"/>
                </a:rPr>
                <a:t>Application Security</a:t>
              </a:r>
            </a:p>
          </p:txBody>
        </p:sp>
        <p:grpSp>
          <p:nvGrpSpPr>
            <p:cNvPr id="43" name="Group 42"/>
            <p:cNvGrpSpPr/>
            <p:nvPr/>
          </p:nvGrpSpPr>
          <p:grpSpPr>
            <a:xfrm>
              <a:off x="470376" y="6261486"/>
              <a:ext cx="361458" cy="361458"/>
              <a:chOff x="2463501" y="2592593"/>
              <a:chExt cx="408791" cy="408791"/>
            </a:xfrm>
          </p:grpSpPr>
          <p:sp>
            <p:nvSpPr>
              <p:cNvPr id="44" name="Oval 43"/>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50" name="Oval 49"/>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grpSp>
    </p:spTree>
    <p:extLst>
      <p:ext uri="{BB962C8B-B14F-4D97-AF65-F5344CB8AC3E}">
        <p14:creationId xmlns:p14="http://schemas.microsoft.com/office/powerpoint/2010/main" val="750679929"/>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245" y="883499"/>
            <a:ext cx="11582400" cy="526640"/>
          </a:xfrm>
        </p:spPr>
        <p:txBody>
          <a:bodyPr/>
          <a:lstStyle/>
          <a:p>
            <a:r>
              <a:rPr lang="en-US" dirty="0" smtClean="0"/>
              <a:t>Resources</a:t>
            </a:r>
            <a:endParaRPr lang="en-US" dirty="0"/>
          </a:p>
        </p:txBody>
      </p:sp>
      <p:sp>
        <p:nvSpPr>
          <p:cNvPr id="4" name="Slide Number Placeholder 3"/>
          <p:cNvSpPr>
            <a:spLocks noGrp="1"/>
          </p:cNvSpPr>
          <p:nvPr>
            <p:ph type="sldNum" sz="quarter" idx="11"/>
          </p:nvPr>
        </p:nvSpPr>
        <p:spPr/>
        <p:txBody>
          <a:bodyPr/>
          <a:lstStyle/>
          <a:p>
            <a:fld id="{E8359583-1EED-4922-A418-1E47EE6B1019}" type="slidenum">
              <a:rPr lang="en-US" smtClean="0"/>
              <a:pPr/>
              <a:t>16</a:t>
            </a:fld>
            <a:endParaRPr lang="en-US" dirty="0"/>
          </a:p>
        </p:txBody>
      </p:sp>
      <p:sp>
        <p:nvSpPr>
          <p:cNvPr id="5" name="Rectangle 4"/>
          <p:cNvSpPr/>
          <p:nvPr/>
        </p:nvSpPr>
        <p:spPr>
          <a:xfrm>
            <a:off x="111505" y="4543836"/>
            <a:ext cx="7586518" cy="2185727"/>
          </a:xfrm>
          <a:prstGeom prst="rect">
            <a:avLst/>
          </a:prstGeom>
        </p:spPr>
        <p:txBody>
          <a:bodyPr wrap="square">
            <a:spAutoFit/>
          </a:bodyPr>
          <a:lstStyle/>
          <a:p>
            <a:pPr marL="50796">
              <a:lnSpc>
                <a:spcPct val="90000"/>
              </a:lnSpc>
              <a:spcBef>
                <a:spcPts val="533"/>
              </a:spcBef>
            </a:pPr>
            <a:endParaRPr lang="en-US" sz="1600" b="1" dirty="0">
              <a:solidFill>
                <a:srgbClr val="191919"/>
              </a:solidFill>
              <a:cs typeface="Arial" charset="0"/>
            </a:endParaRPr>
          </a:p>
          <a:p>
            <a:pPr marL="50796">
              <a:lnSpc>
                <a:spcPct val="90000"/>
              </a:lnSpc>
              <a:spcBef>
                <a:spcPts val="533"/>
              </a:spcBef>
            </a:pPr>
            <a:r>
              <a:rPr lang="en-US" sz="2400" b="1" dirty="0">
                <a:solidFill>
                  <a:srgbClr val="191919"/>
                </a:solidFill>
                <a:cs typeface="Arial" charset="0"/>
              </a:rPr>
              <a:t>Bluemix Platform Security </a:t>
            </a:r>
            <a:r>
              <a:rPr lang="en-US" sz="1600" b="1" dirty="0" smtClean="0">
                <a:hlinkClick r:id="rId2"/>
              </a:rPr>
              <a:t>https</a:t>
            </a:r>
            <a:r>
              <a:rPr lang="en-US" sz="1600" b="1" dirty="0">
                <a:hlinkClick r:id="rId2"/>
              </a:rPr>
              <a:t>://</a:t>
            </a:r>
            <a:r>
              <a:rPr lang="en-US" sz="1600" b="1" dirty="0" smtClean="0">
                <a:hlinkClick r:id="rId2"/>
              </a:rPr>
              <a:t>console.ng.bluemix.net/docs/security/index.html#security</a:t>
            </a:r>
          </a:p>
          <a:p>
            <a:pPr marL="50796">
              <a:lnSpc>
                <a:spcPct val="90000"/>
              </a:lnSpc>
              <a:spcBef>
                <a:spcPts val="533"/>
              </a:spcBef>
            </a:pPr>
            <a:r>
              <a:rPr lang="en-US" sz="1600" b="1" dirty="0" smtClean="0">
                <a:hlinkClick r:id="rId2"/>
              </a:rPr>
              <a:t> </a:t>
            </a:r>
            <a:endParaRPr lang="en-US" sz="1600" b="1" dirty="0">
              <a:hlinkClick r:id="rId2"/>
            </a:endParaRPr>
          </a:p>
          <a:p>
            <a:pPr marL="50796">
              <a:lnSpc>
                <a:spcPct val="90000"/>
              </a:lnSpc>
              <a:spcBef>
                <a:spcPts val="533"/>
              </a:spcBef>
            </a:pPr>
            <a:r>
              <a:rPr lang="en-US" sz="2400" b="1" dirty="0">
                <a:solidFill>
                  <a:srgbClr val="191919"/>
                </a:solidFill>
                <a:cs typeface="Arial" charset="0"/>
              </a:rPr>
              <a:t>Bluemix Security Services </a:t>
            </a:r>
            <a:endParaRPr lang="en-US" sz="2400" b="1" dirty="0" smtClean="0">
              <a:solidFill>
                <a:srgbClr val="191919"/>
              </a:solidFill>
              <a:cs typeface="Arial" charset="0"/>
            </a:endParaRPr>
          </a:p>
          <a:p>
            <a:pPr marL="50796">
              <a:lnSpc>
                <a:spcPct val="90000"/>
              </a:lnSpc>
              <a:spcBef>
                <a:spcPts val="533"/>
              </a:spcBef>
            </a:pPr>
            <a:r>
              <a:rPr lang="en-US" sz="1600" b="1" dirty="0" smtClean="0">
                <a:hlinkClick r:id="rId3"/>
              </a:rPr>
              <a:t>http</a:t>
            </a:r>
            <a:r>
              <a:rPr lang="en-US" sz="1600" b="1" dirty="0">
                <a:hlinkClick r:id="rId3"/>
              </a:rPr>
              <a:t>://</a:t>
            </a:r>
            <a:r>
              <a:rPr lang="en-US" sz="1600" b="1" dirty="0" smtClean="0">
                <a:hlinkClick r:id="rId3"/>
              </a:rPr>
              <a:t>www.ibm.com/cloud-computing/bluemix/security</a:t>
            </a:r>
            <a:endParaRPr lang="en-US" sz="1600" b="1" dirty="0" smtClean="0"/>
          </a:p>
          <a:p>
            <a:pPr marL="50796">
              <a:lnSpc>
                <a:spcPct val="90000"/>
              </a:lnSpc>
              <a:spcBef>
                <a:spcPts val="533"/>
              </a:spcBef>
            </a:pPr>
            <a:endParaRPr lang="en-US" sz="1600" b="1" dirty="0" smtClean="0">
              <a:solidFill>
                <a:srgbClr val="191919"/>
              </a:solidFill>
              <a:cs typeface="Arial" charset="0"/>
              <a:hlinkClick r:id="rId4" tooltip="https://www.ibm.com/devops/method/category/architectures/"/>
            </a:endParaRPr>
          </a:p>
        </p:txBody>
      </p:sp>
      <p:grpSp>
        <p:nvGrpSpPr>
          <p:cNvPr id="6" name="Group 31"/>
          <p:cNvGrpSpPr>
            <a:grpSpLocks/>
          </p:cNvGrpSpPr>
          <p:nvPr/>
        </p:nvGrpSpPr>
        <p:grpSpPr bwMode="auto">
          <a:xfrm>
            <a:off x="8474075" y="2971804"/>
            <a:ext cx="2151063" cy="1368427"/>
            <a:chOff x="4405" y="1814"/>
            <a:chExt cx="1355" cy="862"/>
          </a:xfrm>
        </p:grpSpPr>
        <p:sp>
          <p:nvSpPr>
            <p:cNvPr id="7" name="Rectangle 6"/>
            <p:cNvSpPr>
              <a:spLocks noChangeArrowheads="1"/>
            </p:cNvSpPr>
            <p:nvPr/>
          </p:nvSpPr>
          <p:spPr bwMode="auto">
            <a:xfrm>
              <a:off x="4469" y="2304"/>
              <a:ext cx="1070"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charset="0"/>
                  <a:ea typeface="MS PGothic" charset="-128"/>
                </a:defRPr>
              </a:lvl1pPr>
              <a:lvl2pPr marL="742950" indent="-285750" eaLnBrk="0" hangingPunct="0">
                <a:defRPr sz="1200">
                  <a:solidFill>
                    <a:schemeClr val="tx1"/>
                  </a:solidFill>
                  <a:latin typeface="Arial" charset="0"/>
                  <a:ea typeface="MS PGothic" charset="-128"/>
                </a:defRPr>
              </a:lvl2pPr>
              <a:lvl3pPr marL="1143000" indent="-228600" eaLnBrk="0" hangingPunct="0">
                <a:defRPr sz="1200">
                  <a:solidFill>
                    <a:schemeClr val="tx1"/>
                  </a:solidFill>
                  <a:latin typeface="Arial" charset="0"/>
                  <a:ea typeface="MS PGothic" charset="-128"/>
                </a:defRPr>
              </a:lvl3pPr>
              <a:lvl4pPr marL="1600200" indent="-228600" eaLnBrk="0" hangingPunct="0">
                <a:defRPr sz="1200">
                  <a:solidFill>
                    <a:schemeClr val="tx1"/>
                  </a:solidFill>
                  <a:latin typeface="Arial" charset="0"/>
                  <a:ea typeface="MS PGothic" charset="-128"/>
                </a:defRPr>
              </a:lvl4pPr>
              <a:lvl5pPr marL="2057400" indent="-228600" eaLnBrk="0" hangingPunct="0">
                <a:defRPr sz="1200">
                  <a:solidFill>
                    <a:schemeClr val="tx1"/>
                  </a:solidFill>
                  <a:latin typeface="Arial" charset="0"/>
                  <a:ea typeface="MS PGothic" charset="-128"/>
                </a:defRPr>
              </a:lvl5pPr>
              <a:lvl6pPr marL="2514600" indent="-228600" eaLnBrk="0" fontAlgn="base" hangingPunct="0">
                <a:spcBef>
                  <a:spcPct val="0"/>
                </a:spcBef>
                <a:spcAft>
                  <a:spcPct val="0"/>
                </a:spcAft>
                <a:defRPr sz="1200">
                  <a:solidFill>
                    <a:schemeClr val="tx1"/>
                  </a:solidFill>
                  <a:latin typeface="Arial" charset="0"/>
                  <a:ea typeface="MS PGothic" charset="-128"/>
                </a:defRPr>
              </a:lvl6pPr>
              <a:lvl7pPr marL="2971800" indent="-228600" eaLnBrk="0" fontAlgn="base" hangingPunct="0">
                <a:spcBef>
                  <a:spcPct val="0"/>
                </a:spcBef>
                <a:spcAft>
                  <a:spcPct val="0"/>
                </a:spcAft>
                <a:defRPr sz="1200">
                  <a:solidFill>
                    <a:schemeClr val="tx1"/>
                  </a:solidFill>
                  <a:latin typeface="Arial" charset="0"/>
                  <a:ea typeface="MS PGothic" charset="-128"/>
                </a:defRPr>
              </a:lvl7pPr>
              <a:lvl8pPr marL="3429000" indent="-228600" eaLnBrk="0" fontAlgn="base" hangingPunct="0">
                <a:spcBef>
                  <a:spcPct val="0"/>
                </a:spcBef>
                <a:spcAft>
                  <a:spcPct val="0"/>
                </a:spcAft>
                <a:defRPr sz="1200">
                  <a:solidFill>
                    <a:schemeClr val="tx1"/>
                  </a:solidFill>
                  <a:latin typeface="Arial" charset="0"/>
                  <a:ea typeface="MS PGothic" charset="-128"/>
                </a:defRPr>
              </a:lvl8pPr>
              <a:lvl9pPr marL="3886200" indent="-228600" eaLnBrk="0" fontAlgn="base" hangingPunct="0">
                <a:spcBef>
                  <a:spcPct val="0"/>
                </a:spcBef>
                <a:spcAft>
                  <a:spcPct val="0"/>
                </a:spcAft>
                <a:defRPr sz="1200">
                  <a:solidFill>
                    <a:schemeClr val="tx1"/>
                  </a:solidFill>
                  <a:latin typeface="Arial" charset="0"/>
                  <a:ea typeface="MS PGothic" charset="-128"/>
                </a:defRPr>
              </a:lvl9pPr>
            </a:lstStyle>
            <a:p>
              <a:pPr eaLnBrk="1" hangingPunct="1">
                <a:lnSpc>
                  <a:spcPct val="90000"/>
                </a:lnSpc>
              </a:pPr>
              <a:r>
                <a:rPr lang="en-US" altLang="en-US" sz="1800" dirty="0">
                  <a:solidFill>
                    <a:schemeClr val="bg1"/>
                  </a:solidFill>
                </a:rPr>
                <a:t>companies are</a:t>
              </a:r>
              <a:br>
                <a:rPr lang="en-US" altLang="en-US" sz="1800" dirty="0">
                  <a:solidFill>
                    <a:schemeClr val="bg1"/>
                  </a:solidFill>
                </a:rPr>
              </a:br>
              <a:r>
                <a:rPr lang="en-US" altLang="en-US" sz="1800" dirty="0">
                  <a:solidFill>
                    <a:schemeClr val="bg1"/>
                  </a:solidFill>
                </a:rPr>
                <a:t>participating</a:t>
              </a:r>
            </a:p>
          </p:txBody>
        </p:sp>
        <p:sp>
          <p:nvSpPr>
            <p:cNvPr id="8" name="Rectangle 4"/>
            <p:cNvSpPr>
              <a:spLocks noChangeArrowheads="1"/>
            </p:cNvSpPr>
            <p:nvPr/>
          </p:nvSpPr>
          <p:spPr bwMode="auto">
            <a:xfrm>
              <a:off x="4405" y="1814"/>
              <a:ext cx="1355"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ea typeface="MS PGothic" charset="-128"/>
                </a:defRPr>
              </a:lvl1pPr>
              <a:lvl2pPr marL="742950" indent="-285750" eaLnBrk="0" hangingPunct="0">
                <a:defRPr sz="1200">
                  <a:solidFill>
                    <a:schemeClr val="tx1"/>
                  </a:solidFill>
                  <a:latin typeface="Arial" charset="0"/>
                  <a:ea typeface="MS PGothic" charset="-128"/>
                </a:defRPr>
              </a:lvl2pPr>
              <a:lvl3pPr marL="1143000" indent="-228600" eaLnBrk="0" hangingPunct="0">
                <a:defRPr sz="1200">
                  <a:solidFill>
                    <a:schemeClr val="tx1"/>
                  </a:solidFill>
                  <a:latin typeface="Arial" charset="0"/>
                  <a:ea typeface="MS PGothic" charset="-128"/>
                </a:defRPr>
              </a:lvl3pPr>
              <a:lvl4pPr marL="1600200" indent="-228600" eaLnBrk="0" hangingPunct="0">
                <a:defRPr sz="1200">
                  <a:solidFill>
                    <a:schemeClr val="tx1"/>
                  </a:solidFill>
                  <a:latin typeface="Arial" charset="0"/>
                  <a:ea typeface="MS PGothic" charset="-128"/>
                </a:defRPr>
              </a:lvl4pPr>
              <a:lvl5pPr marL="2057400" indent="-228600" eaLnBrk="0" hangingPunct="0">
                <a:defRPr sz="1200">
                  <a:solidFill>
                    <a:schemeClr val="tx1"/>
                  </a:solidFill>
                  <a:latin typeface="Arial" charset="0"/>
                  <a:ea typeface="MS PGothic" charset="-128"/>
                </a:defRPr>
              </a:lvl5pPr>
              <a:lvl6pPr marL="2514600" indent="-228600" eaLnBrk="0" fontAlgn="base" hangingPunct="0">
                <a:spcBef>
                  <a:spcPct val="0"/>
                </a:spcBef>
                <a:spcAft>
                  <a:spcPct val="0"/>
                </a:spcAft>
                <a:defRPr sz="1200">
                  <a:solidFill>
                    <a:schemeClr val="tx1"/>
                  </a:solidFill>
                  <a:latin typeface="Arial" charset="0"/>
                  <a:ea typeface="MS PGothic" charset="-128"/>
                </a:defRPr>
              </a:lvl6pPr>
              <a:lvl7pPr marL="2971800" indent="-228600" eaLnBrk="0" fontAlgn="base" hangingPunct="0">
                <a:spcBef>
                  <a:spcPct val="0"/>
                </a:spcBef>
                <a:spcAft>
                  <a:spcPct val="0"/>
                </a:spcAft>
                <a:defRPr sz="1200">
                  <a:solidFill>
                    <a:schemeClr val="tx1"/>
                  </a:solidFill>
                  <a:latin typeface="Arial" charset="0"/>
                  <a:ea typeface="MS PGothic" charset="-128"/>
                </a:defRPr>
              </a:lvl7pPr>
              <a:lvl8pPr marL="3429000" indent="-228600" eaLnBrk="0" fontAlgn="base" hangingPunct="0">
                <a:spcBef>
                  <a:spcPct val="0"/>
                </a:spcBef>
                <a:spcAft>
                  <a:spcPct val="0"/>
                </a:spcAft>
                <a:defRPr sz="1200">
                  <a:solidFill>
                    <a:schemeClr val="tx1"/>
                  </a:solidFill>
                  <a:latin typeface="Arial" charset="0"/>
                  <a:ea typeface="MS PGothic" charset="-128"/>
                </a:defRPr>
              </a:lvl8pPr>
              <a:lvl9pPr marL="3886200" indent="-228600" eaLnBrk="0" fontAlgn="base" hangingPunct="0">
                <a:spcBef>
                  <a:spcPct val="0"/>
                </a:spcBef>
                <a:spcAft>
                  <a:spcPct val="0"/>
                </a:spcAft>
                <a:defRPr sz="1200">
                  <a:solidFill>
                    <a:schemeClr val="tx1"/>
                  </a:solidFill>
                  <a:latin typeface="Arial" charset="0"/>
                  <a:ea typeface="MS PGothic" charset="-128"/>
                </a:defRPr>
              </a:lvl9pPr>
            </a:lstStyle>
            <a:p>
              <a:pPr algn="ctr" eaLnBrk="1" hangingPunct="1">
                <a:lnSpc>
                  <a:spcPct val="90000"/>
                </a:lnSpc>
                <a:buClr>
                  <a:schemeClr val="tx1"/>
                </a:buClr>
              </a:pPr>
              <a:r>
                <a:rPr lang="en-US" altLang="en-US" sz="5800" b="1" dirty="0">
                  <a:solidFill>
                    <a:schemeClr val="bg1"/>
                  </a:solidFill>
                </a:rPr>
                <a:t>550+</a:t>
              </a:r>
            </a:p>
          </p:txBody>
        </p:sp>
      </p:grpSp>
      <p:pic>
        <p:nvPicPr>
          <p:cNvPr id="14" name="Picture 13"/>
          <p:cNvPicPr>
            <a:picLocks noChangeAspect="1"/>
          </p:cNvPicPr>
          <p:nvPr/>
        </p:nvPicPr>
        <p:blipFill>
          <a:blip r:embed="rId5"/>
          <a:stretch>
            <a:fillRect/>
          </a:stretch>
        </p:blipFill>
        <p:spPr>
          <a:xfrm>
            <a:off x="7698023" y="3783330"/>
            <a:ext cx="4107622" cy="2463712"/>
          </a:xfrm>
          <a:prstGeom prst="rect">
            <a:avLst/>
          </a:prstGeom>
        </p:spPr>
      </p:pic>
      <p:sp>
        <p:nvSpPr>
          <p:cNvPr id="16" name="Rectangle 15"/>
          <p:cNvSpPr/>
          <p:nvPr/>
        </p:nvSpPr>
        <p:spPr>
          <a:xfrm>
            <a:off x="208363" y="3188125"/>
            <a:ext cx="7338019" cy="341632"/>
          </a:xfrm>
          <a:prstGeom prst="rect">
            <a:avLst/>
          </a:prstGeom>
        </p:spPr>
        <p:txBody>
          <a:bodyPr wrap="square">
            <a:spAutoFit/>
          </a:bodyPr>
          <a:lstStyle/>
          <a:p>
            <a:pPr marL="50796">
              <a:lnSpc>
                <a:spcPct val="90000"/>
              </a:lnSpc>
              <a:spcBef>
                <a:spcPts val="533"/>
              </a:spcBef>
            </a:pPr>
            <a:r>
              <a:rPr lang="en-US" b="1" dirty="0">
                <a:hlinkClick r:id="rId4" tooltip="https://www.ibm.com/devops/method/category/architectures/"/>
              </a:rPr>
              <a:t>https://www.ibm.com/devops/method/category/architectures/</a:t>
            </a:r>
            <a:r>
              <a:rPr lang="en-US" dirty="0"/>
              <a:t>  </a:t>
            </a:r>
          </a:p>
        </p:txBody>
      </p:sp>
      <p:sp>
        <p:nvSpPr>
          <p:cNvPr id="18" name="Rectangle 17"/>
          <p:cNvSpPr/>
          <p:nvPr/>
        </p:nvSpPr>
        <p:spPr>
          <a:xfrm>
            <a:off x="132673" y="3910010"/>
            <a:ext cx="6513092" cy="674031"/>
          </a:xfrm>
          <a:prstGeom prst="rect">
            <a:avLst/>
          </a:prstGeom>
        </p:spPr>
        <p:txBody>
          <a:bodyPr wrap="square">
            <a:spAutoFit/>
          </a:bodyPr>
          <a:lstStyle/>
          <a:p>
            <a:pPr marL="50796">
              <a:lnSpc>
                <a:spcPct val="90000"/>
              </a:lnSpc>
              <a:spcBef>
                <a:spcPts val="533"/>
              </a:spcBef>
            </a:pPr>
            <a:r>
              <a:rPr lang="en-US" sz="2400" b="1" dirty="0" smtClean="0"/>
              <a:t>IBM Cloud </a:t>
            </a:r>
            <a:r>
              <a:rPr lang="en-US" sz="2400" b="1" dirty="0"/>
              <a:t>Architecture Center - Security Guide </a:t>
            </a:r>
            <a:r>
              <a:rPr lang="en-US" b="1" dirty="0" smtClean="0">
                <a:hlinkClick r:id="rId6" tooltip="https://developer.ibm.com/cloudarchitecture/docs/security/"/>
              </a:rPr>
              <a:t>https</a:t>
            </a:r>
            <a:r>
              <a:rPr lang="en-US" b="1" dirty="0">
                <a:hlinkClick r:id="rId6" tooltip="https://developer.ibm.com/cloudarchitecture/docs/security/"/>
              </a:rPr>
              <a:t>://developer.ibm.com/cloudarchitecture/docs/security/</a:t>
            </a:r>
            <a:r>
              <a:rPr lang="en-US" dirty="0"/>
              <a:t>  </a:t>
            </a:r>
          </a:p>
        </p:txBody>
      </p:sp>
      <p:sp>
        <p:nvSpPr>
          <p:cNvPr id="19" name="Rectangle 18"/>
          <p:cNvSpPr/>
          <p:nvPr/>
        </p:nvSpPr>
        <p:spPr>
          <a:xfrm>
            <a:off x="7698023" y="6208266"/>
            <a:ext cx="7001273" cy="323165"/>
          </a:xfrm>
          <a:prstGeom prst="rect">
            <a:avLst/>
          </a:prstGeom>
        </p:spPr>
        <p:txBody>
          <a:bodyPr wrap="square">
            <a:spAutoFit/>
          </a:bodyPr>
          <a:lstStyle/>
          <a:p>
            <a:r>
              <a:rPr lang="en-US" sz="1500" dirty="0">
                <a:hlinkClick r:id="rId7"/>
              </a:rPr>
              <a:t>http://www.cloud-council.org/resource-hub.htm</a:t>
            </a:r>
            <a:r>
              <a:rPr lang="en-US" sz="1500" dirty="0"/>
              <a:t> </a:t>
            </a:r>
          </a:p>
        </p:txBody>
      </p:sp>
      <p:pic>
        <p:nvPicPr>
          <p:cNvPr id="21" name="Picture 20"/>
          <p:cNvPicPr>
            <a:picLocks noChangeAspect="1"/>
          </p:cNvPicPr>
          <p:nvPr/>
        </p:nvPicPr>
        <p:blipFill>
          <a:blip r:embed="rId8"/>
          <a:stretch>
            <a:fillRect/>
          </a:stretch>
        </p:blipFill>
        <p:spPr>
          <a:xfrm>
            <a:off x="315881" y="1309033"/>
            <a:ext cx="10751512" cy="1840471"/>
          </a:xfrm>
          <a:prstGeom prst="rect">
            <a:avLst/>
          </a:prstGeom>
        </p:spPr>
      </p:pic>
      <p:sp>
        <p:nvSpPr>
          <p:cNvPr id="22" name="Rectangle 21"/>
          <p:cNvSpPr/>
          <p:nvPr/>
        </p:nvSpPr>
        <p:spPr>
          <a:xfrm>
            <a:off x="7860342" y="3448253"/>
            <a:ext cx="2764796" cy="369332"/>
          </a:xfrm>
          <a:prstGeom prst="rect">
            <a:avLst/>
          </a:prstGeom>
        </p:spPr>
        <p:txBody>
          <a:bodyPr wrap="none">
            <a:spAutoFit/>
          </a:bodyPr>
          <a:lstStyle/>
          <a:p>
            <a:r>
              <a:rPr lang="en-US" b="1" dirty="0" smtClean="0">
                <a:solidFill>
                  <a:srgbClr val="191919"/>
                </a:solidFill>
                <a:cs typeface="Arial" charset="0"/>
              </a:rPr>
              <a:t>CSCC Security Whitepapers</a:t>
            </a:r>
            <a:endParaRPr lang="en-US" dirty="0"/>
          </a:p>
        </p:txBody>
      </p:sp>
    </p:spTree>
    <p:extLst>
      <p:ext uri="{BB962C8B-B14F-4D97-AF65-F5344CB8AC3E}">
        <p14:creationId xmlns:p14="http://schemas.microsoft.com/office/powerpoint/2010/main" val="589866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271" y="3084492"/>
            <a:ext cx="3087019" cy="526640"/>
          </a:xfrm>
        </p:spPr>
        <p:txBody>
          <a:bodyPr/>
          <a:lstStyle/>
          <a:p>
            <a:r>
              <a:rPr lang="en-US" sz="2400" i="1" dirty="0"/>
              <a:t>IBM Bluemix Platform Security Services empowers the developer to build and deliver secure applications and </a:t>
            </a:r>
            <a:r>
              <a:rPr lang="en-US" sz="2400" i="1" dirty="0" smtClean="0"/>
              <a:t>services</a:t>
            </a:r>
            <a:endParaRPr lang="en-US" sz="2400" i="1" dirty="0"/>
          </a:p>
        </p:txBody>
      </p:sp>
      <p:graphicFrame>
        <p:nvGraphicFramePr>
          <p:cNvPr id="3" name="Diagram 2"/>
          <p:cNvGraphicFramePr/>
          <p:nvPr>
            <p:extLst>
              <p:ext uri="{D42A27DB-BD31-4B8C-83A1-F6EECF244321}">
                <p14:modId xmlns:p14="http://schemas.microsoft.com/office/powerpoint/2010/main" val="1876323992"/>
              </p:ext>
            </p:extLst>
          </p:nvPr>
        </p:nvGraphicFramePr>
        <p:xfrm>
          <a:off x="3499945" y="550779"/>
          <a:ext cx="8409915" cy="60046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p:cNvSpPr txBox="1">
            <a:spLocks/>
          </p:cNvSpPr>
          <p:nvPr/>
        </p:nvSpPr>
        <p:spPr bwMode="auto">
          <a:xfrm>
            <a:off x="223245" y="883499"/>
            <a:ext cx="11582400" cy="52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2800" b="1" kern="1200" baseline="0">
                <a:solidFill>
                  <a:schemeClr val="tx1"/>
                </a:solidFill>
                <a:latin typeface="Arial" panose="020B0604020202020204" pitchFamily="34" charset="0"/>
                <a:ea typeface="+mj-ea"/>
                <a:cs typeface="Arial" panose="020B0604020202020204" pitchFamily="34" charset="0"/>
              </a:defRPr>
            </a:lvl1pPr>
            <a:lvl2pPr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2pPr>
            <a:lvl3pPr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3pPr>
            <a:lvl4pPr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4pPr>
            <a:lvl5pPr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9pPr>
          </a:lstStyle>
          <a:p>
            <a:pPr eaLnBrk="1" hangingPunct="1"/>
            <a:r>
              <a:rPr lang="en-US" dirty="0" smtClean="0"/>
              <a:t>Cloud Security</a:t>
            </a:r>
            <a:endParaRPr lang="en-US" dirty="0"/>
          </a:p>
        </p:txBody>
      </p:sp>
    </p:spTree>
    <p:extLst>
      <p:ext uri="{BB962C8B-B14F-4D97-AF65-F5344CB8AC3E}">
        <p14:creationId xmlns:p14="http://schemas.microsoft.com/office/powerpoint/2010/main" val="14393553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481" y="659555"/>
            <a:ext cx="3010165" cy="2003128"/>
          </a:xfrm>
          <a:prstGeom prst="rect">
            <a:avLst/>
          </a:prstGeom>
        </p:spPr>
      </p:pic>
      <p:sp>
        <p:nvSpPr>
          <p:cNvPr id="5" name="Rectangle 4"/>
          <p:cNvSpPr/>
          <p:nvPr/>
        </p:nvSpPr>
        <p:spPr>
          <a:xfrm>
            <a:off x="1740132" y="3063997"/>
            <a:ext cx="8881534" cy="954107"/>
          </a:xfrm>
          <a:prstGeom prst="rect">
            <a:avLst/>
          </a:prstGeom>
        </p:spPr>
        <p:txBody>
          <a:bodyPr wrap="square">
            <a:spAutoFit/>
          </a:bodyPr>
          <a:lstStyle/>
          <a:p>
            <a:pPr algn="ctr"/>
            <a:r>
              <a:rPr lang="en-US" altLang="en-US" sz="2800" dirty="0"/>
              <a:t>Please </a:t>
            </a:r>
            <a:r>
              <a:rPr lang="en-US" altLang="en-US" sz="2800" dirty="0" smtClean="0"/>
              <a:t>give us your </a:t>
            </a:r>
            <a:r>
              <a:rPr lang="en-US" altLang="en-US" sz="2800" dirty="0"/>
              <a:t>valuable </a:t>
            </a:r>
            <a:r>
              <a:rPr lang="en-US" altLang="en-US" sz="2800" dirty="0" smtClean="0"/>
              <a:t>feedback </a:t>
            </a:r>
            <a:endParaRPr lang="en-US" altLang="en-US" sz="2800" dirty="0">
              <a:hlinkClick r:id="rId3"/>
            </a:endParaRPr>
          </a:p>
          <a:p>
            <a:pPr algn="ctr"/>
            <a:r>
              <a:rPr lang="en-US" sz="2800" u="sng" dirty="0">
                <a:hlinkClick r:id="rId3"/>
              </a:rPr>
              <a:t>http://ibm.biz/devconnect17</a:t>
            </a:r>
            <a:endParaRPr lang="en-US" sz="2800" dirty="0"/>
          </a:p>
        </p:txBody>
      </p:sp>
      <p:pic>
        <p:nvPicPr>
          <p:cNvPr id="6" name="Picture 5"/>
          <p:cNvPicPr>
            <a:picLocks noChangeAspect="1"/>
          </p:cNvPicPr>
          <p:nvPr/>
        </p:nvPicPr>
        <p:blipFill>
          <a:blip r:embed="rId4"/>
          <a:stretch>
            <a:fillRect/>
          </a:stretch>
        </p:blipFill>
        <p:spPr>
          <a:xfrm>
            <a:off x="6180899" y="912017"/>
            <a:ext cx="4269317" cy="1498204"/>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2934" y="4124790"/>
            <a:ext cx="2333030" cy="2333030"/>
          </a:xfrm>
          <a:prstGeom prst="rect">
            <a:avLst/>
          </a:prstGeom>
        </p:spPr>
      </p:pic>
    </p:spTree>
    <p:extLst>
      <p:ext uri="{BB962C8B-B14F-4D97-AF65-F5344CB8AC3E}">
        <p14:creationId xmlns:p14="http://schemas.microsoft.com/office/powerpoint/2010/main" val="10827459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99" y="2954108"/>
            <a:ext cx="1054099" cy="1054099"/>
          </a:xfrm>
          <a:prstGeom prst="rect">
            <a:avLst/>
          </a:prstGeom>
        </p:spPr>
      </p:pic>
      <p:sp>
        <p:nvSpPr>
          <p:cNvPr id="21" name="Title 20"/>
          <p:cNvSpPr>
            <a:spLocks noGrp="1"/>
          </p:cNvSpPr>
          <p:nvPr>
            <p:ph type="title"/>
          </p:nvPr>
        </p:nvSpPr>
        <p:spPr>
          <a:xfrm>
            <a:off x="347130" y="138641"/>
            <a:ext cx="11645900" cy="904875"/>
          </a:xfrm>
        </p:spPr>
        <p:txBody>
          <a:bodyPr/>
          <a:lstStyle/>
          <a:p>
            <a:pPr algn="ctr"/>
            <a:r>
              <a:rPr lang="en-US" dirty="0" smtClean="0"/>
              <a:t>Stay Connected </a:t>
            </a:r>
            <a:r>
              <a:rPr lang="en-US" smtClean="0"/>
              <a:t>and continue coding !</a:t>
            </a:r>
            <a:endParaRPr lang="en-US"/>
          </a:p>
        </p:txBody>
      </p:sp>
      <p:pic>
        <p:nvPicPr>
          <p:cNvPr id="10" name="Content Placeholder 9"/>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04797" y="1282170"/>
            <a:ext cx="1323975" cy="1323975"/>
          </a:xfr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999" y="4937625"/>
            <a:ext cx="1054099" cy="982133"/>
          </a:xfrm>
          <a:prstGeom prst="rect">
            <a:avLst/>
          </a:prstGeom>
        </p:spPr>
      </p:pic>
      <p:sp>
        <p:nvSpPr>
          <p:cNvPr id="16" name="Rectangle 15"/>
          <p:cNvSpPr/>
          <p:nvPr/>
        </p:nvSpPr>
        <p:spPr>
          <a:xfrm>
            <a:off x="1998133" y="1528562"/>
            <a:ext cx="4622799" cy="707886"/>
          </a:xfrm>
          <a:prstGeom prst="rect">
            <a:avLst/>
          </a:prstGeom>
        </p:spPr>
        <p:txBody>
          <a:bodyPr wrap="square">
            <a:spAutoFit/>
          </a:bodyPr>
          <a:lstStyle/>
          <a:p>
            <a:r>
              <a:rPr lang="en-US" altLang="en-US" sz="2000" dirty="0" smtClean="0"/>
              <a:t>Code &amp; instructions available here </a:t>
            </a:r>
            <a:r>
              <a:rPr lang="en-US" altLang="en-US" sz="2000" dirty="0">
                <a:hlinkClick r:id="rId5"/>
              </a:rPr>
              <a:t>https://github.com/IBMDevConnect17</a:t>
            </a:r>
            <a:r>
              <a:rPr lang="en-US" altLang="en-US" sz="2000" dirty="0" smtClean="0">
                <a:hlinkClick r:id="rId5"/>
              </a:rPr>
              <a:t>/</a:t>
            </a:r>
            <a:r>
              <a:rPr lang="en-US" altLang="en-US" sz="2000" dirty="0" smtClean="0"/>
              <a:t> </a:t>
            </a:r>
            <a:endParaRPr lang="en-US" altLang="en-US" dirty="0"/>
          </a:p>
        </p:txBody>
      </p:sp>
      <p:sp>
        <p:nvSpPr>
          <p:cNvPr id="17" name="Rectangle 16"/>
          <p:cNvSpPr/>
          <p:nvPr/>
        </p:nvSpPr>
        <p:spPr>
          <a:xfrm>
            <a:off x="1957431" y="2913131"/>
            <a:ext cx="4260975" cy="1508105"/>
          </a:xfrm>
          <a:prstGeom prst="rect">
            <a:avLst/>
          </a:prstGeom>
        </p:spPr>
        <p:txBody>
          <a:bodyPr wrap="none">
            <a:spAutoFit/>
          </a:bodyPr>
          <a:lstStyle/>
          <a:p>
            <a:r>
              <a:rPr lang="en-US" altLang="en-US" sz="2000" dirty="0" smtClean="0"/>
              <a:t>Join </a:t>
            </a:r>
            <a:r>
              <a:rPr lang="en-US" altLang="en-US" sz="2000" dirty="0" err="1" smtClean="0"/>
              <a:t>developerWorks</a:t>
            </a:r>
            <a:r>
              <a:rPr lang="en-US" altLang="en-US" sz="2000" dirty="0" smtClean="0"/>
              <a:t> India Community </a:t>
            </a:r>
            <a:endParaRPr lang="en-US" altLang="en-US" sz="2000" dirty="0">
              <a:hlinkClick r:id="rId6"/>
            </a:endParaRPr>
          </a:p>
          <a:p>
            <a:r>
              <a:rPr lang="en-US" altLang="en-US" dirty="0" smtClean="0">
                <a:hlinkClick r:id="rId7"/>
              </a:rPr>
              <a:t>https</a:t>
            </a:r>
            <a:r>
              <a:rPr lang="en-US" altLang="en-US" dirty="0">
                <a:hlinkClick r:id="rId7"/>
              </a:rPr>
              <a:t>://</a:t>
            </a:r>
            <a:r>
              <a:rPr lang="en-US" altLang="en-US" dirty="0" smtClean="0">
                <a:hlinkClick r:id="rId7"/>
              </a:rPr>
              <a:t>developer.ibm.com/in/</a:t>
            </a:r>
            <a:endParaRPr lang="en-US" altLang="en-US" dirty="0" smtClean="0"/>
          </a:p>
          <a:p>
            <a:endParaRPr lang="en-US" altLang="en-US" dirty="0"/>
          </a:p>
          <a:p>
            <a:r>
              <a:rPr lang="en-US" altLang="en-US" dirty="0" smtClean="0"/>
              <a:t>Check out the cool developer journeys</a:t>
            </a:r>
            <a:endParaRPr lang="en-US" altLang="en-US" dirty="0"/>
          </a:p>
          <a:p>
            <a:r>
              <a:rPr lang="en-US" altLang="en-US" dirty="0">
                <a:hlinkClick r:id="rId8"/>
              </a:rPr>
              <a:t>https://developer.ibm.com/code</a:t>
            </a:r>
            <a:r>
              <a:rPr lang="en-US" altLang="en-US" dirty="0" smtClean="0">
                <a:hlinkClick r:id="rId8"/>
              </a:rPr>
              <a:t>/</a:t>
            </a:r>
            <a:r>
              <a:rPr lang="en-US" altLang="en-US" dirty="0" smtClean="0"/>
              <a:t> </a:t>
            </a:r>
            <a:endParaRPr lang="en-US" altLang="en-US" dirty="0"/>
          </a:p>
        </p:txBody>
      </p:sp>
      <p:sp>
        <p:nvSpPr>
          <p:cNvPr id="18" name="Rectangle 17"/>
          <p:cNvSpPr/>
          <p:nvPr/>
        </p:nvSpPr>
        <p:spPr>
          <a:xfrm>
            <a:off x="1957431" y="4881183"/>
            <a:ext cx="3425087" cy="1815882"/>
          </a:xfrm>
          <a:prstGeom prst="rect">
            <a:avLst/>
          </a:prstGeom>
        </p:spPr>
        <p:txBody>
          <a:bodyPr wrap="square">
            <a:spAutoFit/>
          </a:bodyPr>
          <a:lstStyle/>
          <a:p>
            <a:r>
              <a:rPr lang="en-US" altLang="en-US" sz="2000" dirty="0"/>
              <a:t>Join our Slack team </a:t>
            </a:r>
            <a:r>
              <a:rPr lang="en-US" altLang="en-US" sz="2000" dirty="0" smtClean="0"/>
              <a:t>and stay in touch with the experts</a:t>
            </a:r>
          </a:p>
          <a:p>
            <a:r>
              <a:rPr lang="en-US" dirty="0">
                <a:hlinkClick r:id="rId9"/>
              </a:rPr>
              <a:t>https://</a:t>
            </a:r>
            <a:r>
              <a:rPr lang="en-US" dirty="0" smtClean="0">
                <a:hlinkClick r:id="rId9"/>
              </a:rPr>
              <a:t>ibmdevconnect.slack.com</a:t>
            </a:r>
            <a:r>
              <a:rPr lang="en-US" dirty="0" smtClean="0"/>
              <a:t>  </a:t>
            </a:r>
            <a:endParaRPr lang="en-US" dirty="0"/>
          </a:p>
          <a:p>
            <a:r>
              <a:rPr lang="en-US" dirty="0"/>
              <a:t>Send in your request to  - </a:t>
            </a:r>
            <a:r>
              <a:rPr lang="en-US" dirty="0">
                <a:hlinkClick r:id="rId10"/>
              </a:rPr>
              <a:t>http://</a:t>
            </a:r>
            <a:r>
              <a:rPr lang="en-US" dirty="0" smtClean="0">
                <a:hlinkClick r:id="rId10"/>
              </a:rPr>
              <a:t>ibm.biz/slackrequest</a:t>
            </a:r>
            <a:r>
              <a:rPr lang="en-US" dirty="0" smtClean="0"/>
              <a:t> </a:t>
            </a:r>
            <a:endParaRPr lang="en-US" dirty="0"/>
          </a:p>
          <a:p>
            <a:endParaRPr lang="en-US" dirty="0"/>
          </a:p>
        </p:txBody>
      </p:sp>
      <p:sp>
        <p:nvSpPr>
          <p:cNvPr id="19" name="Rectangle 18"/>
          <p:cNvSpPr/>
          <p:nvPr/>
        </p:nvSpPr>
        <p:spPr>
          <a:xfrm>
            <a:off x="6728055" y="2614494"/>
            <a:ext cx="5264976" cy="3447098"/>
          </a:xfrm>
          <a:prstGeom prst="rect">
            <a:avLst/>
          </a:prstGeom>
        </p:spPr>
        <p:txBody>
          <a:bodyPr wrap="square">
            <a:spAutoFit/>
          </a:bodyPr>
          <a:lstStyle/>
          <a:p>
            <a:r>
              <a:rPr lang="en-US" altLang="en-US" sz="2000" b="1" dirty="0" smtClean="0"/>
              <a:t>Join</a:t>
            </a:r>
            <a:r>
              <a:rPr lang="en-US" altLang="en-US" sz="2000" dirty="0" smtClean="0"/>
              <a:t> our </a:t>
            </a:r>
            <a:r>
              <a:rPr lang="en-US" altLang="en-US" sz="2000" dirty="0"/>
              <a:t>Meetup </a:t>
            </a:r>
            <a:r>
              <a:rPr lang="en-US" altLang="en-US" sz="2000" dirty="0" smtClean="0"/>
              <a:t>groups</a:t>
            </a:r>
          </a:p>
          <a:p>
            <a:r>
              <a:rPr lang="en-US" altLang="en-US" sz="2000" dirty="0" smtClean="0"/>
              <a:t>Mumbai </a:t>
            </a:r>
            <a:r>
              <a:rPr lang="en-US" altLang="en-US" sz="2000" dirty="0"/>
              <a:t>:	  </a:t>
            </a:r>
            <a:r>
              <a:rPr lang="en-US" altLang="en-US" sz="2000" dirty="0">
                <a:hlinkClick r:id="rId11"/>
              </a:rPr>
              <a:t>https://www.meetup.com/Cloud-Mumbai-Meetup</a:t>
            </a:r>
            <a:r>
              <a:rPr lang="en-US" altLang="en-US" sz="2000" dirty="0" smtClean="0">
                <a:hlinkClick r:id="rId11"/>
              </a:rPr>
              <a:t>/</a:t>
            </a:r>
            <a:r>
              <a:rPr lang="en-US" altLang="en-US" sz="2000" dirty="0" smtClean="0"/>
              <a:t> </a:t>
            </a:r>
            <a:endParaRPr lang="en-US" altLang="en-US" sz="2000" dirty="0"/>
          </a:p>
          <a:p>
            <a:r>
              <a:rPr lang="en-US" altLang="en-US" sz="2000" dirty="0"/>
              <a:t>Hyderabad: </a:t>
            </a:r>
            <a:r>
              <a:rPr lang="en-US" altLang="en-US" sz="2000" dirty="0">
                <a:hlinkClick r:id="rId12"/>
              </a:rPr>
              <a:t>https://</a:t>
            </a:r>
            <a:r>
              <a:rPr lang="en-US" altLang="en-US" sz="2000" dirty="0" smtClean="0">
                <a:hlinkClick r:id="rId12"/>
              </a:rPr>
              <a:t>www.meetup.com/Hyderabad-Cognitive-with-Cloud</a:t>
            </a:r>
            <a:r>
              <a:rPr lang="en-US" altLang="en-US" sz="2000" dirty="0" smtClean="0"/>
              <a:t> </a:t>
            </a:r>
            <a:endParaRPr lang="en-US" altLang="en-US" sz="2000" dirty="0"/>
          </a:p>
          <a:p>
            <a:r>
              <a:rPr lang="en-US" altLang="en-US" sz="2000" dirty="0"/>
              <a:t>Bangalore : </a:t>
            </a:r>
            <a:r>
              <a:rPr lang="en-US" altLang="en-US" sz="2000" dirty="0">
                <a:hlinkClick r:id="rId13"/>
              </a:rPr>
              <a:t>https://</a:t>
            </a:r>
            <a:r>
              <a:rPr lang="en-US" altLang="en-US" sz="2000" dirty="0" smtClean="0">
                <a:hlinkClick r:id="rId13"/>
              </a:rPr>
              <a:t>www.meetup.com/IBMDevConnect-Bangalore</a:t>
            </a:r>
            <a:r>
              <a:rPr lang="en-US" altLang="en-US" sz="2000" dirty="0" smtClean="0"/>
              <a:t> </a:t>
            </a:r>
            <a:endParaRPr lang="en-US" altLang="en-US" sz="2000" dirty="0"/>
          </a:p>
          <a:p>
            <a:endParaRPr lang="en-US" altLang="en-US" sz="2000" dirty="0" smtClean="0"/>
          </a:p>
        </p:txBody>
      </p:sp>
      <p:pic>
        <p:nvPicPr>
          <p:cNvPr id="20" name="Picture 1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08950" y="1831617"/>
            <a:ext cx="1878950" cy="669626"/>
          </a:xfrm>
          <a:prstGeom prst="rect">
            <a:avLst/>
          </a:prstGeom>
        </p:spPr>
      </p:pic>
    </p:spTree>
    <p:extLst>
      <p:ext uri="{BB962C8B-B14F-4D97-AF65-F5344CB8AC3E}">
        <p14:creationId xmlns:p14="http://schemas.microsoft.com/office/powerpoint/2010/main" val="20817027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9258" y="1174826"/>
            <a:ext cx="11600541" cy="468825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59258" y="805494"/>
            <a:ext cx="12056532" cy="369332"/>
          </a:xfrm>
          <a:prstGeom prst="rect">
            <a:avLst/>
          </a:prstGeom>
        </p:spPr>
        <p:txBody>
          <a:bodyPr vert="horz" wrap="square" lIns="0" tIns="0" rIns="0" bIns="0" numCol="1" rtlCol="0" anchor="ctr" anchorCtr="0" compatLnSpc="1">
            <a:prstTxWarp prst="textNoShape">
              <a:avLst/>
            </a:prstTxWarp>
            <a:spAutoFit/>
          </a:bodyPr>
          <a:lstStyle/>
          <a:p>
            <a:pPr marL="8467" marR="3387">
              <a:lnSpc>
                <a:spcPct val="100000"/>
              </a:lnSpc>
            </a:pPr>
            <a:r>
              <a:rPr lang="en-US" sz="2400" dirty="0"/>
              <a:t>Cloud presents an opportunity to radically transform  security practices</a:t>
            </a:r>
            <a:endParaRPr sz="2400" dirty="0"/>
          </a:p>
        </p:txBody>
      </p:sp>
      <p:sp>
        <p:nvSpPr>
          <p:cNvPr id="4" name="object 4"/>
          <p:cNvSpPr/>
          <p:nvPr/>
        </p:nvSpPr>
        <p:spPr>
          <a:xfrm>
            <a:off x="532172" y="1662976"/>
            <a:ext cx="2956983" cy="938107"/>
          </a:xfrm>
          <a:custGeom>
            <a:avLst/>
            <a:gdLst/>
            <a:ahLst/>
            <a:cxnLst/>
            <a:rect l="l" t="t" r="r" b="b"/>
            <a:pathLst>
              <a:path w="4435475" h="1407160">
                <a:moveTo>
                  <a:pt x="4435436" y="939139"/>
                </a:moveTo>
                <a:lnTo>
                  <a:pt x="4434354" y="890488"/>
                </a:lnTo>
                <a:lnTo>
                  <a:pt x="4430826" y="842475"/>
                </a:lnTo>
                <a:lnTo>
                  <a:pt x="4424911" y="795161"/>
                </a:lnTo>
                <a:lnTo>
                  <a:pt x="4416671" y="748606"/>
                </a:lnTo>
                <a:lnTo>
                  <a:pt x="4406166" y="702871"/>
                </a:lnTo>
                <a:lnTo>
                  <a:pt x="4393456" y="658017"/>
                </a:lnTo>
                <a:lnTo>
                  <a:pt x="4378601" y="614105"/>
                </a:lnTo>
                <a:lnTo>
                  <a:pt x="4361663" y="571195"/>
                </a:lnTo>
                <a:lnTo>
                  <a:pt x="4342700" y="529349"/>
                </a:lnTo>
                <a:lnTo>
                  <a:pt x="4321775" y="488627"/>
                </a:lnTo>
                <a:lnTo>
                  <a:pt x="4298946" y="449089"/>
                </a:lnTo>
                <a:lnTo>
                  <a:pt x="4274275" y="410798"/>
                </a:lnTo>
                <a:lnTo>
                  <a:pt x="4247823" y="373812"/>
                </a:lnTo>
                <a:lnTo>
                  <a:pt x="4219648" y="338194"/>
                </a:lnTo>
                <a:lnTo>
                  <a:pt x="4189812" y="304004"/>
                </a:lnTo>
                <a:lnTo>
                  <a:pt x="4158375" y="271303"/>
                </a:lnTo>
                <a:lnTo>
                  <a:pt x="4125398" y="240151"/>
                </a:lnTo>
                <a:lnTo>
                  <a:pt x="4090941" y="210609"/>
                </a:lnTo>
                <a:lnTo>
                  <a:pt x="4055064" y="182739"/>
                </a:lnTo>
                <a:lnTo>
                  <a:pt x="4017827" y="156600"/>
                </a:lnTo>
                <a:lnTo>
                  <a:pt x="3979292" y="132254"/>
                </a:lnTo>
                <a:lnTo>
                  <a:pt x="3939519" y="109761"/>
                </a:lnTo>
                <a:lnTo>
                  <a:pt x="3898567" y="89183"/>
                </a:lnTo>
                <a:lnTo>
                  <a:pt x="3856497" y="70579"/>
                </a:lnTo>
                <a:lnTo>
                  <a:pt x="3813370" y="54011"/>
                </a:lnTo>
                <a:lnTo>
                  <a:pt x="3769247" y="39540"/>
                </a:lnTo>
                <a:lnTo>
                  <a:pt x="3724186" y="27226"/>
                </a:lnTo>
                <a:lnTo>
                  <a:pt x="3678250" y="17130"/>
                </a:lnTo>
                <a:lnTo>
                  <a:pt x="3631498" y="9312"/>
                </a:lnTo>
                <a:lnTo>
                  <a:pt x="3583990" y="3835"/>
                </a:lnTo>
                <a:lnTo>
                  <a:pt x="3583279" y="3771"/>
                </a:lnTo>
                <a:lnTo>
                  <a:pt x="3563255" y="2193"/>
                </a:lnTo>
                <a:lnTo>
                  <a:pt x="3543114" y="1028"/>
                </a:lnTo>
                <a:lnTo>
                  <a:pt x="3522855" y="292"/>
                </a:lnTo>
                <a:lnTo>
                  <a:pt x="3502482" y="0"/>
                </a:lnTo>
                <a:lnTo>
                  <a:pt x="3480667" y="191"/>
                </a:lnTo>
                <a:lnTo>
                  <a:pt x="3458981" y="900"/>
                </a:lnTo>
                <a:lnTo>
                  <a:pt x="3437424" y="2102"/>
                </a:lnTo>
                <a:lnTo>
                  <a:pt x="3415995" y="3771"/>
                </a:lnTo>
                <a:lnTo>
                  <a:pt x="0" y="3771"/>
                </a:lnTo>
                <a:lnTo>
                  <a:pt x="0" y="1407109"/>
                </a:lnTo>
                <a:lnTo>
                  <a:pt x="3583990" y="1407109"/>
                </a:lnTo>
                <a:lnTo>
                  <a:pt x="3583990" y="1404696"/>
                </a:lnTo>
                <a:lnTo>
                  <a:pt x="4308170" y="1407109"/>
                </a:lnTo>
                <a:lnTo>
                  <a:pt x="4331222" y="1365192"/>
                </a:lnTo>
                <a:lnTo>
                  <a:pt x="4352172" y="1322011"/>
                </a:lnTo>
                <a:lnTo>
                  <a:pt x="4370948" y="1277634"/>
                </a:lnTo>
                <a:lnTo>
                  <a:pt x="4387477" y="1232127"/>
                </a:lnTo>
                <a:lnTo>
                  <a:pt x="4401688" y="1185559"/>
                </a:lnTo>
                <a:lnTo>
                  <a:pt x="4413508" y="1137995"/>
                </a:lnTo>
                <a:lnTo>
                  <a:pt x="4422865" y="1089504"/>
                </a:lnTo>
                <a:lnTo>
                  <a:pt x="4429687" y="1040153"/>
                </a:lnTo>
                <a:lnTo>
                  <a:pt x="4433901" y="990009"/>
                </a:lnTo>
                <a:lnTo>
                  <a:pt x="4435436" y="939139"/>
                </a:lnTo>
                <a:close/>
              </a:path>
            </a:pathLst>
          </a:custGeom>
          <a:ln w="25399">
            <a:solidFill>
              <a:srgbClr val="9364AA"/>
            </a:solidFill>
          </a:ln>
        </p:spPr>
        <p:txBody>
          <a:bodyPr wrap="square" lIns="0" tIns="0" rIns="0" bIns="0" rtlCol="0"/>
          <a:lstStyle/>
          <a:p>
            <a:endParaRPr/>
          </a:p>
        </p:txBody>
      </p:sp>
      <p:sp>
        <p:nvSpPr>
          <p:cNvPr id="6" name="object 6"/>
          <p:cNvSpPr/>
          <p:nvPr/>
        </p:nvSpPr>
        <p:spPr>
          <a:xfrm>
            <a:off x="6902634" y="1787893"/>
            <a:ext cx="4461510" cy="938107"/>
          </a:xfrm>
          <a:custGeom>
            <a:avLst/>
            <a:gdLst/>
            <a:ahLst/>
            <a:cxnLst/>
            <a:rect l="l" t="t" r="r" b="b"/>
            <a:pathLst>
              <a:path w="6692265" h="1407160">
                <a:moveTo>
                  <a:pt x="6691998" y="939139"/>
                </a:moveTo>
                <a:lnTo>
                  <a:pt x="6690916" y="890488"/>
                </a:lnTo>
                <a:lnTo>
                  <a:pt x="6687387" y="842475"/>
                </a:lnTo>
                <a:lnTo>
                  <a:pt x="6681473" y="795161"/>
                </a:lnTo>
                <a:lnTo>
                  <a:pt x="6673233" y="748606"/>
                </a:lnTo>
                <a:lnTo>
                  <a:pt x="6662727" y="702871"/>
                </a:lnTo>
                <a:lnTo>
                  <a:pt x="6650017" y="658017"/>
                </a:lnTo>
                <a:lnTo>
                  <a:pt x="6635163" y="614105"/>
                </a:lnTo>
                <a:lnTo>
                  <a:pt x="6618224" y="571195"/>
                </a:lnTo>
                <a:lnTo>
                  <a:pt x="6599262" y="529349"/>
                </a:lnTo>
                <a:lnTo>
                  <a:pt x="6578336" y="488627"/>
                </a:lnTo>
                <a:lnTo>
                  <a:pt x="6555508" y="449089"/>
                </a:lnTo>
                <a:lnTo>
                  <a:pt x="6530837" y="410798"/>
                </a:lnTo>
                <a:lnTo>
                  <a:pt x="6504384" y="373812"/>
                </a:lnTo>
                <a:lnTo>
                  <a:pt x="6476209" y="338194"/>
                </a:lnTo>
                <a:lnTo>
                  <a:pt x="6446373" y="304004"/>
                </a:lnTo>
                <a:lnTo>
                  <a:pt x="6414937" y="271303"/>
                </a:lnTo>
                <a:lnTo>
                  <a:pt x="6381959" y="240151"/>
                </a:lnTo>
                <a:lnTo>
                  <a:pt x="6347502" y="210609"/>
                </a:lnTo>
                <a:lnTo>
                  <a:pt x="6311625" y="182739"/>
                </a:lnTo>
                <a:lnTo>
                  <a:pt x="6274389" y="156600"/>
                </a:lnTo>
                <a:lnTo>
                  <a:pt x="6235854" y="132254"/>
                </a:lnTo>
                <a:lnTo>
                  <a:pt x="6196080" y="109761"/>
                </a:lnTo>
                <a:lnTo>
                  <a:pt x="6155128" y="89183"/>
                </a:lnTo>
                <a:lnTo>
                  <a:pt x="6113059" y="70579"/>
                </a:lnTo>
                <a:lnTo>
                  <a:pt x="6069932" y="54011"/>
                </a:lnTo>
                <a:lnTo>
                  <a:pt x="6025808" y="39540"/>
                </a:lnTo>
                <a:lnTo>
                  <a:pt x="5980748" y="27226"/>
                </a:lnTo>
                <a:lnTo>
                  <a:pt x="5934811" y="17130"/>
                </a:lnTo>
                <a:lnTo>
                  <a:pt x="5888059" y="9312"/>
                </a:lnTo>
                <a:lnTo>
                  <a:pt x="5840552" y="3835"/>
                </a:lnTo>
                <a:lnTo>
                  <a:pt x="5839841" y="3771"/>
                </a:lnTo>
                <a:lnTo>
                  <a:pt x="5819817" y="2193"/>
                </a:lnTo>
                <a:lnTo>
                  <a:pt x="5799675" y="1028"/>
                </a:lnTo>
                <a:lnTo>
                  <a:pt x="5779417" y="292"/>
                </a:lnTo>
                <a:lnTo>
                  <a:pt x="5759043" y="0"/>
                </a:lnTo>
                <a:lnTo>
                  <a:pt x="5737228" y="191"/>
                </a:lnTo>
                <a:lnTo>
                  <a:pt x="5715542" y="900"/>
                </a:lnTo>
                <a:lnTo>
                  <a:pt x="5693985" y="2102"/>
                </a:lnTo>
                <a:lnTo>
                  <a:pt x="5672556" y="3771"/>
                </a:lnTo>
                <a:lnTo>
                  <a:pt x="0" y="3771"/>
                </a:lnTo>
                <a:lnTo>
                  <a:pt x="0" y="1407109"/>
                </a:lnTo>
                <a:lnTo>
                  <a:pt x="5840552" y="1407109"/>
                </a:lnTo>
                <a:lnTo>
                  <a:pt x="5840552" y="1404696"/>
                </a:lnTo>
                <a:lnTo>
                  <a:pt x="6564731" y="1407109"/>
                </a:lnTo>
                <a:lnTo>
                  <a:pt x="6587783" y="1365192"/>
                </a:lnTo>
                <a:lnTo>
                  <a:pt x="6608733" y="1322011"/>
                </a:lnTo>
                <a:lnTo>
                  <a:pt x="6627509" y="1277634"/>
                </a:lnTo>
                <a:lnTo>
                  <a:pt x="6644038" y="1232127"/>
                </a:lnTo>
                <a:lnTo>
                  <a:pt x="6658249" y="1185559"/>
                </a:lnTo>
                <a:lnTo>
                  <a:pt x="6670069" y="1137995"/>
                </a:lnTo>
                <a:lnTo>
                  <a:pt x="6679426" y="1089504"/>
                </a:lnTo>
                <a:lnTo>
                  <a:pt x="6686248" y="1040153"/>
                </a:lnTo>
                <a:lnTo>
                  <a:pt x="6690463" y="990009"/>
                </a:lnTo>
                <a:lnTo>
                  <a:pt x="6691998" y="939139"/>
                </a:lnTo>
                <a:close/>
              </a:path>
            </a:pathLst>
          </a:custGeom>
          <a:ln w="25400">
            <a:solidFill>
              <a:srgbClr val="9364AA"/>
            </a:solidFill>
          </a:ln>
        </p:spPr>
        <p:txBody>
          <a:bodyPr wrap="square" lIns="0" tIns="0" rIns="0" bIns="0" rtlCol="0"/>
          <a:lstStyle/>
          <a:p>
            <a:endParaRPr/>
          </a:p>
        </p:txBody>
      </p:sp>
      <p:sp>
        <p:nvSpPr>
          <p:cNvPr id="8" name="object 8"/>
          <p:cNvSpPr txBox="1"/>
          <p:nvPr/>
        </p:nvSpPr>
        <p:spPr>
          <a:xfrm>
            <a:off x="7242994" y="1901689"/>
            <a:ext cx="4121150" cy="710516"/>
          </a:xfrm>
          <a:prstGeom prst="rect">
            <a:avLst/>
          </a:prstGeom>
        </p:spPr>
        <p:txBody>
          <a:bodyPr vert="horz" wrap="square" lIns="0" tIns="0" rIns="0" bIns="0" rtlCol="0">
            <a:spAutoFit/>
          </a:bodyPr>
          <a:lstStyle/>
          <a:p>
            <a:pPr marL="22438"/>
            <a:r>
              <a:rPr sz="2267" spc="43" dirty="0">
                <a:solidFill>
                  <a:srgbClr val="6B3D98"/>
                </a:solidFill>
                <a:latin typeface="Arial"/>
                <a:cs typeface="Arial"/>
              </a:rPr>
              <a:t>Dynamic </a:t>
            </a:r>
            <a:r>
              <a:rPr sz="2267" spc="57" dirty="0">
                <a:solidFill>
                  <a:srgbClr val="6B3D98"/>
                </a:solidFill>
                <a:latin typeface="Arial"/>
                <a:cs typeface="Arial"/>
              </a:rPr>
              <a:t>Cloud</a:t>
            </a:r>
            <a:r>
              <a:rPr sz="2267" spc="83" dirty="0">
                <a:solidFill>
                  <a:srgbClr val="6B3D98"/>
                </a:solidFill>
                <a:latin typeface="Arial"/>
                <a:cs typeface="Arial"/>
              </a:rPr>
              <a:t> </a:t>
            </a:r>
            <a:r>
              <a:rPr sz="2267" spc="53" dirty="0">
                <a:solidFill>
                  <a:srgbClr val="6B3D98"/>
                </a:solidFill>
                <a:latin typeface="Arial"/>
                <a:cs typeface="Arial"/>
              </a:rPr>
              <a:t>Security</a:t>
            </a:r>
            <a:endParaRPr sz="2267" dirty="0">
              <a:latin typeface="Arial"/>
              <a:cs typeface="Arial"/>
            </a:endParaRPr>
          </a:p>
          <a:p>
            <a:pPr marL="8467">
              <a:spcBef>
                <a:spcPts val="853"/>
              </a:spcBef>
            </a:pPr>
            <a:r>
              <a:rPr sz="1600" spc="30" dirty="0">
                <a:solidFill>
                  <a:srgbClr val="353636"/>
                </a:solidFill>
                <a:latin typeface="Arial"/>
                <a:cs typeface="Arial"/>
              </a:rPr>
              <a:t>Standardized, </a:t>
            </a:r>
            <a:r>
              <a:rPr sz="1600" spc="40" dirty="0">
                <a:solidFill>
                  <a:srgbClr val="353636"/>
                </a:solidFill>
                <a:latin typeface="Arial"/>
                <a:cs typeface="Arial"/>
              </a:rPr>
              <a:t>automated, </a:t>
            </a:r>
            <a:r>
              <a:rPr sz="1600" spc="17" dirty="0">
                <a:solidFill>
                  <a:srgbClr val="353636"/>
                </a:solidFill>
                <a:latin typeface="Arial"/>
                <a:cs typeface="Arial"/>
              </a:rPr>
              <a:t>agile, </a:t>
            </a:r>
            <a:r>
              <a:rPr sz="1600" spc="27" dirty="0">
                <a:solidFill>
                  <a:srgbClr val="353636"/>
                </a:solidFill>
                <a:latin typeface="Arial"/>
                <a:cs typeface="Arial"/>
              </a:rPr>
              <a:t>and</a:t>
            </a:r>
            <a:r>
              <a:rPr sz="1600" spc="169" dirty="0">
                <a:solidFill>
                  <a:srgbClr val="353636"/>
                </a:solidFill>
                <a:latin typeface="Arial"/>
                <a:cs typeface="Arial"/>
              </a:rPr>
              <a:t> </a:t>
            </a:r>
            <a:r>
              <a:rPr sz="1600" spc="37" dirty="0">
                <a:solidFill>
                  <a:srgbClr val="353636"/>
                </a:solidFill>
                <a:latin typeface="Arial"/>
                <a:cs typeface="Arial"/>
              </a:rPr>
              <a:t>elastic</a:t>
            </a:r>
            <a:endParaRPr sz="1600" dirty="0">
              <a:latin typeface="Arial"/>
              <a:cs typeface="Arial"/>
            </a:endParaRPr>
          </a:p>
        </p:txBody>
      </p:sp>
      <p:sp>
        <p:nvSpPr>
          <p:cNvPr id="10" name="object 10"/>
          <p:cNvSpPr txBox="1"/>
          <p:nvPr/>
        </p:nvSpPr>
        <p:spPr>
          <a:xfrm>
            <a:off x="532172" y="1787893"/>
            <a:ext cx="2626360" cy="672043"/>
          </a:xfrm>
          <a:prstGeom prst="rect">
            <a:avLst/>
          </a:prstGeom>
        </p:spPr>
        <p:txBody>
          <a:bodyPr vert="horz" wrap="square" lIns="0" tIns="0" rIns="0" bIns="0" rtlCol="0">
            <a:spAutoFit/>
          </a:bodyPr>
          <a:lstStyle/>
          <a:p>
            <a:pPr marL="8467"/>
            <a:r>
              <a:rPr sz="2267" spc="23" dirty="0">
                <a:solidFill>
                  <a:srgbClr val="6B3D98"/>
                </a:solidFill>
                <a:latin typeface="Arial"/>
                <a:cs typeface="Arial"/>
              </a:rPr>
              <a:t>Traditional</a:t>
            </a:r>
            <a:r>
              <a:rPr sz="2267" spc="27" dirty="0">
                <a:solidFill>
                  <a:srgbClr val="6B3D98"/>
                </a:solidFill>
                <a:latin typeface="Arial"/>
                <a:cs typeface="Arial"/>
              </a:rPr>
              <a:t> </a:t>
            </a:r>
            <a:r>
              <a:rPr sz="2267" spc="53" dirty="0">
                <a:solidFill>
                  <a:srgbClr val="6B3D98"/>
                </a:solidFill>
                <a:latin typeface="Arial"/>
                <a:cs typeface="Arial"/>
              </a:rPr>
              <a:t>Security</a:t>
            </a:r>
            <a:endParaRPr sz="2267" dirty="0">
              <a:latin typeface="Arial"/>
              <a:cs typeface="Arial"/>
            </a:endParaRPr>
          </a:p>
          <a:p>
            <a:pPr marL="8467">
              <a:spcBef>
                <a:spcPts val="607"/>
              </a:spcBef>
            </a:pPr>
            <a:r>
              <a:rPr sz="1600" spc="23" dirty="0">
                <a:solidFill>
                  <a:srgbClr val="353636"/>
                </a:solidFill>
                <a:latin typeface="Arial"/>
                <a:cs typeface="Arial"/>
              </a:rPr>
              <a:t>Manual, </a:t>
            </a:r>
            <a:r>
              <a:rPr sz="1600" spc="47" dirty="0">
                <a:solidFill>
                  <a:srgbClr val="353636"/>
                </a:solidFill>
                <a:latin typeface="Arial"/>
                <a:cs typeface="Arial"/>
              </a:rPr>
              <a:t>static,</a:t>
            </a:r>
            <a:r>
              <a:rPr lang="en-US" sz="1600" spc="47" dirty="0">
                <a:solidFill>
                  <a:srgbClr val="353636"/>
                </a:solidFill>
                <a:latin typeface="Arial"/>
                <a:cs typeface="Arial"/>
              </a:rPr>
              <a:t> </a:t>
            </a:r>
            <a:r>
              <a:rPr sz="1600" spc="27" dirty="0">
                <a:solidFill>
                  <a:srgbClr val="353636"/>
                </a:solidFill>
                <a:latin typeface="Arial"/>
                <a:cs typeface="Arial"/>
              </a:rPr>
              <a:t>and</a:t>
            </a:r>
            <a:r>
              <a:rPr sz="1600" spc="73" dirty="0">
                <a:solidFill>
                  <a:srgbClr val="353636"/>
                </a:solidFill>
                <a:latin typeface="Arial"/>
                <a:cs typeface="Arial"/>
              </a:rPr>
              <a:t> </a:t>
            </a:r>
            <a:r>
              <a:rPr sz="1600" spc="30" dirty="0">
                <a:solidFill>
                  <a:srgbClr val="353636"/>
                </a:solidFill>
                <a:latin typeface="Arial"/>
                <a:cs typeface="Arial"/>
              </a:rPr>
              <a:t>reactive</a:t>
            </a:r>
            <a:endParaRPr sz="1600" dirty="0">
              <a:latin typeface="Arial"/>
              <a:cs typeface="Arial"/>
            </a:endParaRPr>
          </a:p>
        </p:txBody>
      </p:sp>
      <p:sp>
        <p:nvSpPr>
          <p:cNvPr id="11" name="object 11"/>
          <p:cNvSpPr/>
          <p:nvPr/>
        </p:nvSpPr>
        <p:spPr>
          <a:xfrm>
            <a:off x="4021345" y="6521806"/>
            <a:ext cx="8170757" cy="260350"/>
          </a:xfrm>
          <a:custGeom>
            <a:avLst/>
            <a:gdLst/>
            <a:ahLst/>
            <a:cxnLst/>
            <a:rect l="l" t="t" r="r" b="b"/>
            <a:pathLst>
              <a:path w="12256135" h="390525">
                <a:moveTo>
                  <a:pt x="0" y="389991"/>
                </a:moveTo>
                <a:lnTo>
                  <a:pt x="12255982" y="389991"/>
                </a:lnTo>
                <a:lnTo>
                  <a:pt x="12255982" y="0"/>
                </a:lnTo>
                <a:lnTo>
                  <a:pt x="0" y="0"/>
                </a:lnTo>
                <a:lnTo>
                  <a:pt x="0" y="389991"/>
                </a:lnTo>
                <a:close/>
              </a:path>
            </a:pathLst>
          </a:custGeom>
          <a:solidFill>
            <a:srgbClr val="00686E"/>
          </a:solidFill>
        </p:spPr>
        <p:txBody>
          <a:bodyPr wrap="square" lIns="0" tIns="0" rIns="0" bIns="0" rtlCol="0"/>
          <a:lstStyle/>
          <a:p>
            <a:endParaRPr/>
          </a:p>
        </p:txBody>
      </p:sp>
      <p:sp>
        <p:nvSpPr>
          <p:cNvPr id="12" name="object 12"/>
          <p:cNvSpPr/>
          <p:nvPr/>
        </p:nvSpPr>
        <p:spPr>
          <a:xfrm>
            <a:off x="2010664" y="6521806"/>
            <a:ext cx="2010833" cy="260350"/>
          </a:xfrm>
          <a:custGeom>
            <a:avLst/>
            <a:gdLst/>
            <a:ahLst/>
            <a:cxnLst/>
            <a:rect l="l" t="t" r="r" b="b"/>
            <a:pathLst>
              <a:path w="3016250" h="390525">
                <a:moveTo>
                  <a:pt x="0" y="389991"/>
                </a:moveTo>
                <a:lnTo>
                  <a:pt x="3016021" y="389991"/>
                </a:lnTo>
                <a:lnTo>
                  <a:pt x="3016021" y="0"/>
                </a:lnTo>
                <a:lnTo>
                  <a:pt x="0" y="0"/>
                </a:lnTo>
                <a:lnTo>
                  <a:pt x="0" y="389991"/>
                </a:lnTo>
                <a:close/>
              </a:path>
            </a:pathLst>
          </a:custGeom>
          <a:solidFill>
            <a:srgbClr val="0CBEEA"/>
          </a:solidFill>
        </p:spPr>
        <p:txBody>
          <a:bodyPr wrap="square" lIns="0" tIns="0" rIns="0" bIns="0" rtlCol="0"/>
          <a:lstStyle/>
          <a:p>
            <a:endParaRPr/>
          </a:p>
        </p:txBody>
      </p:sp>
      <p:sp>
        <p:nvSpPr>
          <p:cNvPr id="13" name="object 13"/>
          <p:cNvSpPr/>
          <p:nvPr/>
        </p:nvSpPr>
        <p:spPr>
          <a:xfrm>
            <a:off x="0" y="6521806"/>
            <a:ext cx="2010833" cy="260350"/>
          </a:xfrm>
          <a:custGeom>
            <a:avLst/>
            <a:gdLst/>
            <a:ahLst/>
            <a:cxnLst/>
            <a:rect l="l" t="t" r="r" b="b"/>
            <a:pathLst>
              <a:path w="3016250" h="390525">
                <a:moveTo>
                  <a:pt x="3015996" y="389991"/>
                </a:moveTo>
                <a:lnTo>
                  <a:pt x="0" y="389991"/>
                </a:lnTo>
                <a:lnTo>
                  <a:pt x="0" y="0"/>
                </a:lnTo>
                <a:lnTo>
                  <a:pt x="3015996" y="0"/>
                </a:lnTo>
                <a:lnTo>
                  <a:pt x="3015996" y="389991"/>
                </a:lnTo>
                <a:close/>
              </a:path>
            </a:pathLst>
          </a:custGeom>
          <a:solidFill>
            <a:srgbClr val="36BDAE"/>
          </a:solidFill>
        </p:spPr>
        <p:txBody>
          <a:bodyPr wrap="square" lIns="0" tIns="0" rIns="0" bIns="0" rtlCol="0"/>
          <a:lstStyle/>
          <a:p>
            <a:endParaRPr/>
          </a:p>
        </p:txBody>
      </p:sp>
      <p:grpSp>
        <p:nvGrpSpPr>
          <p:cNvPr id="16" name="Group 15"/>
          <p:cNvGrpSpPr/>
          <p:nvPr/>
        </p:nvGrpSpPr>
        <p:grpSpPr>
          <a:xfrm>
            <a:off x="159257" y="5086999"/>
            <a:ext cx="11600541" cy="555322"/>
            <a:chOff x="423097" y="4441631"/>
            <a:chExt cx="6427766" cy="555322"/>
          </a:xfrm>
        </p:grpSpPr>
        <p:sp>
          <p:nvSpPr>
            <p:cNvPr id="17" name="Rectangle 16"/>
            <p:cNvSpPr/>
            <p:nvPr/>
          </p:nvSpPr>
          <p:spPr>
            <a:xfrm>
              <a:off x="423097" y="4441631"/>
              <a:ext cx="6427766" cy="555322"/>
            </a:xfrm>
            <a:prstGeom prst="rect">
              <a:avLst/>
            </a:prstGeom>
          </p:spPr>
          <p:style>
            <a:lnRef idx="0">
              <a:schemeClr val="lt1">
                <a:hueOff val="0"/>
                <a:satOff val="0"/>
                <a:lumOff val="0"/>
                <a:alphaOff val="0"/>
              </a:schemeClr>
            </a:lnRef>
            <a:fillRef idx="3">
              <a:schemeClr val="accent5">
                <a:hueOff val="-7353344"/>
                <a:satOff val="-10228"/>
                <a:lumOff val="-3922"/>
                <a:alphaOff val="0"/>
              </a:schemeClr>
            </a:fillRef>
            <a:effectRef idx="2">
              <a:schemeClr val="accent5">
                <a:hueOff val="-7353344"/>
                <a:satOff val="-10228"/>
                <a:lumOff val="-3922"/>
                <a:alphaOff val="0"/>
              </a:schemeClr>
            </a:effectRef>
            <a:fontRef idx="minor">
              <a:schemeClr val="lt1"/>
            </a:fontRef>
          </p:style>
        </p:sp>
        <p:sp>
          <p:nvSpPr>
            <p:cNvPr id="18" name="Rectangle 17"/>
            <p:cNvSpPr/>
            <p:nvPr/>
          </p:nvSpPr>
          <p:spPr>
            <a:xfrm>
              <a:off x="423097" y="4441631"/>
              <a:ext cx="6427766" cy="5553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40787" tIns="40640" rIns="40640" bIns="40640" numCol="1" spcCol="1270" anchor="ctr" anchorCtr="0">
              <a:noAutofit/>
            </a:bodyPr>
            <a:lstStyle/>
            <a:p>
              <a:pPr lvl="0" algn="ctr" defTabSz="711200" rtl="0">
                <a:lnSpc>
                  <a:spcPct val="90000"/>
                </a:lnSpc>
                <a:spcBef>
                  <a:spcPct val="0"/>
                </a:spcBef>
                <a:spcAft>
                  <a:spcPct val="35000"/>
                </a:spcAft>
              </a:pPr>
              <a:r>
                <a:rPr lang="en-US" b="1" kern="1200" spc="67" dirty="0" smtClean="0">
                  <a:latin typeface="+mn-lt"/>
                  <a:cs typeface="Arial"/>
                </a:rPr>
                <a:t>Cloud </a:t>
              </a:r>
              <a:r>
                <a:rPr lang="en-US" b="1" kern="1200" spc="90" dirty="0" smtClean="0">
                  <a:latin typeface="+mn-lt"/>
                  <a:cs typeface="Arial"/>
                </a:rPr>
                <a:t>security </a:t>
              </a:r>
              <a:r>
                <a:rPr lang="en-US" b="1" kern="1200" spc="87" dirty="0" smtClean="0">
                  <a:latin typeface="+mn-lt"/>
                  <a:cs typeface="Arial"/>
                </a:rPr>
                <a:t>should </a:t>
              </a:r>
              <a:r>
                <a:rPr lang="en-US" b="1" kern="1200" spc="70" dirty="0" smtClean="0">
                  <a:latin typeface="+mn-lt"/>
                  <a:cs typeface="Arial"/>
                </a:rPr>
                <a:t>enable</a:t>
              </a:r>
              <a:r>
                <a:rPr lang="en-US" b="1" kern="1200" spc="237" dirty="0" smtClean="0">
                  <a:latin typeface="+mn-lt"/>
                  <a:cs typeface="Arial"/>
                </a:rPr>
                <a:t> </a:t>
              </a:r>
              <a:r>
                <a:rPr lang="en-US" b="1" kern="1200" spc="67" dirty="0" smtClean="0">
                  <a:latin typeface="+mn-lt"/>
                  <a:cs typeface="Arial"/>
                </a:rPr>
                <a:t>business </a:t>
              </a:r>
              <a:r>
                <a:rPr lang="en-US" b="1" kern="1200" spc="76" dirty="0" smtClean="0">
                  <a:latin typeface="+mn-lt"/>
                  <a:cs typeface="Arial"/>
                </a:rPr>
                <a:t>innovation, im</a:t>
              </a:r>
              <a:r>
                <a:rPr lang="en-US" b="1" kern="1200" spc="70" dirty="0" smtClean="0">
                  <a:latin typeface="+mn-lt"/>
                  <a:cs typeface="Arial"/>
                </a:rPr>
                <a:t>prove </a:t>
              </a:r>
              <a:r>
                <a:rPr lang="en-US" b="1" kern="1200" spc="53" dirty="0" smtClean="0">
                  <a:latin typeface="+mn-lt"/>
                  <a:cs typeface="Arial"/>
                </a:rPr>
                <a:t>defenses </a:t>
              </a:r>
              <a:r>
                <a:rPr lang="en-US" b="1" kern="1200" spc="60" dirty="0" smtClean="0">
                  <a:latin typeface="+mn-lt"/>
                  <a:cs typeface="Arial"/>
                </a:rPr>
                <a:t>and </a:t>
              </a:r>
              <a:r>
                <a:rPr lang="en-US" b="1" kern="1200" spc="83" dirty="0" smtClean="0">
                  <a:latin typeface="+mn-lt"/>
                  <a:cs typeface="Arial"/>
                </a:rPr>
                <a:t>reduce</a:t>
              </a:r>
              <a:r>
                <a:rPr lang="en-US" b="1" kern="1200" spc="30" dirty="0" smtClean="0">
                  <a:latin typeface="+mn-lt"/>
                  <a:cs typeface="Arial"/>
                </a:rPr>
                <a:t> </a:t>
              </a:r>
              <a:r>
                <a:rPr lang="en-US" b="1" kern="1200" spc="67" dirty="0" smtClean="0">
                  <a:latin typeface="+mn-lt"/>
                  <a:cs typeface="Arial"/>
                </a:rPr>
                <a:t>risk</a:t>
              </a:r>
              <a:endParaRPr lang="en-US" b="1" kern="1200" dirty="0">
                <a:latin typeface="+mn-lt"/>
              </a:endParaRPr>
            </a:p>
          </p:txBody>
        </p:sp>
      </p:grpSp>
    </p:spTree>
    <p:extLst>
      <p:ext uri="{BB962C8B-B14F-4D97-AF65-F5344CB8AC3E}">
        <p14:creationId xmlns:p14="http://schemas.microsoft.com/office/powerpoint/2010/main" val="6475232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4A8A213-8E92-D94A-82D7-8578C89CAF17}" type="slidenum">
              <a:rPr lang="en-US" smtClean="0"/>
              <a:pPr/>
              <a:t>20</a:t>
            </a:fld>
            <a:endParaRPr lang="en-US" dirty="0"/>
          </a:p>
        </p:txBody>
      </p:sp>
      <p:sp>
        <p:nvSpPr>
          <p:cNvPr id="3" name="Date Placeholder 2"/>
          <p:cNvSpPr>
            <a:spLocks noGrp="1"/>
          </p:cNvSpPr>
          <p:nvPr>
            <p:ph type="dt" sz="half" idx="2"/>
          </p:nvPr>
        </p:nvSpPr>
        <p:spPr/>
        <p:txBody>
          <a:bodyPr/>
          <a:lstStyle/>
          <a:p>
            <a:fld id="{008ACA69-844B-4EF1-96F0-0DDC6F61D2E1}" type="datetime1">
              <a:rPr lang="en-US" smtClean="0"/>
              <a:t>6/27/17</a:t>
            </a:fld>
            <a:endParaRPr lang="en-US" dirty="0"/>
          </a:p>
        </p:txBody>
      </p:sp>
      <p:sp>
        <p:nvSpPr>
          <p:cNvPr id="6" name="Text Placeholder 5"/>
          <p:cNvSpPr>
            <a:spLocks noGrp="1"/>
          </p:cNvSpPr>
          <p:nvPr>
            <p:ph type="body" sz="quarter" idx="11"/>
          </p:nvPr>
        </p:nvSpPr>
        <p:spPr>
          <a:xfrm>
            <a:off x="275030" y="675770"/>
            <a:ext cx="5027020" cy="618691"/>
          </a:xfrm>
        </p:spPr>
        <p:txBody>
          <a:bodyPr/>
          <a:lstStyle/>
          <a:p>
            <a:r>
              <a:rPr lang="en-US" dirty="0"/>
              <a:t>Notices and disclaimers</a:t>
            </a:r>
          </a:p>
          <a:p>
            <a:endParaRPr lang="en-US" dirty="0"/>
          </a:p>
        </p:txBody>
      </p:sp>
      <p:sp>
        <p:nvSpPr>
          <p:cNvPr id="7" name="Text Placeholder 6"/>
          <p:cNvSpPr>
            <a:spLocks noGrp="1"/>
          </p:cNvSpPr>
          <p:nvPr>
            <p:ph type="body" sz="quarter" idx="13"/>
          </p:nvPr>
        </p:nvSpPr>
        <p:spPr>
          <a:xfrm>
            <a:off x="266701" y="1121940"/>
            <a:ext cx="10909300" cy="4616579"/>
          </a:xfrm>
        </p:spPr>
        <p:txBody>
          <a:bodyPr/>
          <a:lstStyle/>
          <a:p>
            <a:r>
              <a:rPr lang="en-US" sz="1200" dirty="0"/>
              <a:t>Copyright © 2017 by International Business Machines Corporation (IBM). No part of this document may be reproduced or transmitted in any form without written permission from IBM.</a:t>
            </a:r>
          </a:p>
          <a:p>
            <a:r>
              <a:rPr lang="en-US" sz="1200" b="1" dirty="0"/>
              <a:t>U.S. Government Users Restricted Rights — use, duplication or disclosure restricted by GSA ADP Schedule Contract with IBM.</a:t>
            </a:r>
          </a:p>
          <a:p>
            <a:r>
              <a:rPr lang="en-US" sz="1200" dirty="0"/>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1200" b="1" dirty="0"/>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1200" dirty="0"/>
              <a:t>IBM products and services are warranted according to the terms and conditions of the agreements under which they are provided.</a:t>
            </a:r>
          </a:p>
          <a:p>
            <a:r>
              <a:rPr lang="en-US" sz="1200" dirty="0"/>
              <a:t>IBM products are manufactured from new parts or new and used parts. </a:t>
            </a:r>
            <a:br>
              <a:rPr lang="en-US" sz="1200" dirty="0"/>
            </a:br>
            <a:r>
              <a:rPr lang="en-US" sz="1200" dirty="0"/>
              <a:t>In some cases, a product may not be new and may have been previously installed. Regardless, our warranty terms apply.”</a:t>
            </a:r>
          </a:p>
          <a:p>
            <a:r>
              <a:rPr lang="en-US" sz="1200" b="1" dirty="0"/>
              <a:t>Any statements regarding IBM's future direction, intent or product plans are subject to change or withdrawal without notice.</a:t>
            </a:r>
          </a:p>
          <a:p>
            <a:r>
              <a:rPr lang="en-US" sz="1200" dirty="0"/>
              <a:t>Performance data contained herein was generally obtained in a controlled, isolated environments. Customer examples are presented </a:t>
            </a:r>
            <a:br>
              <a:rPr lang="en-US" sz="1200" dirty="0"/>
            </a:br>
            <a:r>
              <a:rPr lang="en-US" sz="1200" dirty="0"/>
              <a:t>as illustrations of how those customers have used IBM products and </a:t>
            </a:r>
            <a:br>
              <a:rPr lang="en-US" sz="1200" dirty="0"/>
            </a:br>
            <a:r>
              <a:rPr lang="en-US" sz="1200" dirty="0"/>
              <a:t>the results they may have achieved. Actual performance, cost, savings or other results in other operating environments may vary. </a:t>
            </a:r>
          </a:p>
          <a:p>
            <a:r>
              <a:rPr lang="en-US" sz="1200" dirty="0"/>
              <a:t>References in this document to IBM products, programs, or services does not imply that IBM intends to make such products, programs or services available in all countries in which IBM operates or does business. </a:t>
            </a:r>
          </a:p>
          <a:p>
            <a:r>
              <a:rPr lang="en-US" sz="1200" dirty="0"/>
              <a:t>Workshops, sessions and associated materials may have been prepared  by independent session speakers, and do not necessarily reflect the </a:t>
            </a:r>
            <a:br>
              <a:rPr lang="en-US" sz="1200" dirty="0"/>
            </a:br>
            <a:r>
              <a:rPr lang="en-US" sz="1200" dirty="0"/>
              <a:t>views of IBM. All materials and discussions are provided for informational purposes only, and are neither intended to, nor shall constitute legal or other guidance or advice to any individual participant or their specific situation.</a:t>
            </a:r>
          </a:p>
          <a:p>
            <a:r>
              <a:rPr lang="en-US" sz="1200" dirty="0"/>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a:t>
            </a:r>
            <a:br>
              <a:rPr lang="en-US" sz="1200" dirty="0"/>
            </a:br>
            <a:r>
              <a:rPr lang="en-US" sz="1200" dirty="0"/>
              <a:t> the customer may need to take to comply with such laws. IBM does not provide legal advice or represent or warrant that its services or products will ensure that the customer is in compliance with any law.</a:t>
            </a:r>
          </a:p>
          <a:p>
            <a:endParaRPr lang="en-US" sz="1200" b="1" dirty="0"/>
          </a:p>
          <a:p>
            <a:endParaRPr lang="en-US" sz="1200" dirty="0"/>
          </a:p>
          <a:p>
            <a:endParaRPr lang="en-US" sz="1200" dirty="0"/>
          </a:p>
        </p:txBody>
      </p:sp>
    </p:spTree>
    <p:extLst>
      <p:ext uri="{BB962C8B-B14F-4D97-AF65-F5344CB8AC3E}">
        <p14:creationId xmlns:p14="http://schemas.microsoft.com/office/powerpoint/2010/main" val="20422253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4A8A213-8E92-D94A-82D7-8578C89CAF17}" type="slidenum">
              <a:rPr lang="en-US" smtClean="0"/>
              <a:pPr/>
              <a:t>21</a:t>
            </a:fld>
            <a:endParaRPr lang="en-US" dirty="0"/>
          </a:p>
        </p:txBody>
      </p:sp>
      <p:sp>
        <p:nvSpPr>
          <p:cNvPr id="3" name="Date Placeholder 2"/>
          <p:cNvSpPr>
            <a:spLocks noGrp="1"/>
          </p:cNvSpPr>
          <p:nvPr>
            <p:ph type="dt" sz="half" idx="2"/>
          </p:nvPr>
        </p:nvSpPr>
        <p:spPr/>
        <p:txBody>
          <a:bodyPr/>
          <a:lstStyle/>
          <a:p>
            <a:fld id="{842A9339-1109-4BB5-A128-9544EFDA846B}" type="datetime1">
              <a:rPr lang="en-US" smtClean="0"/>
              <a:t>6/27/17</a:t>
            </a:fld>
            <a:endParaRPr lang="en-US" dirty="0"/>
          </a:p>
        </p:txBody>
      </p:sp>
      <p:sp>
        <p:nvSpPr>
          <p:cNvPr id="4" name="Text Placeholder 3"/>
          <p:cNvSpPr>
            <a:spLocks noGrp="1"/>
          </p:cNvSpPr>
          <p:nvPr>
            <p:ph type="body" sz="quarter" idx="11"/>
          </p:nvPr>
        </p:nvSpPr>
        <p:spPr>
          <a:xfrm>
            <a:off x="266701" y="794302"/>
            <a:ext cx="5027020" cy="938542"/>
          </a:xfrm>
        </p:spPr>
        <p:txBody>
          <a:bodyPr/>
          <a:lstStyle/>
          <a:p>
            <a:r>
              <a:rPr lang="en-US" dirty="0"/>
              <a:t>Notices and disclaimers continued</a:t>
            </a:r>
          </a:p>
        </p:txBody>
      </p:sp>
      <p:sp>
        <p:nvSpPr>
          <p:cNvPr id="5" name="Text Placeholder 4"/>
          <p:cNvSpPr>
            <a:spLocks noGrp="1"/>
          </p:cNvSpPr>
          <p:nvPr>
            <p:ph type="body" sz="quarter" idx="13"/>
          </p:nvPr>
        </p:nvSpPr>
        <p:spPr>
          <a:xfrm>
            <a:off x="266701" y="1545272"/>
            <a:ext cx="10909300" cy="3026728"/>
          </a:xfrm>
        </p:spPr>
        <p:txBody>
          <a:bodyPr spcCol="822960"/>
          <a:lstStyle/>
          <a:p>
            <a:r>
              <a:rPr lang="en-US" sz="1200" dirty="0"/>
              <a:t>Information concerning non-IBM products was obtained from the suppliers of those products, their published announcements or other publicly available sources. IBM has not tested those products in connection with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IBM’s products. </a:t>
            </a:r>
            <a:r>
              <a:rPr lang="en-US" sz="1200" b="1" dirty="0"/>
              <a:t>IBM expressly disclaims all warranties, expressed or implied, including but not limited to, the implied warranties of merchantability and fitness for a particular</a:t>
            </a:r>
            <a:r>
              <a:rPr lang="en-US" sz="1200" dirty="0"/>
              <a:t>, </a:t>
            </a:r>
            <a:r>
              <a:rPr lang="en-US" sz="1200" b="1" dirty="0"/>
              <a:t>purpose.</a:t>
            </a:r>
            <a:endParaRPr lang="en-US" sz="1200" dirty="0"/>
          </a:p>
          <a:p>
            <a:r>
              <a:rPr lang="en-US" sz="1200" dirty="0"/>
              <a:t>The provision of the information contained herein is not intended to, and does not, grant any right or license under any IBM patents, copyrights, trademarks or other intellectual property right.</a:t>
            </a:r>
          </a:p>
          <a:p>
            <a:r>
              <a:rPr lang="en-US" sz="1200" dirty="0"/>
              <a:t>IBM, the IBM logo, ibm.com, Aspera</a:t>
            </a:r>
            <a:r>
              <a:rPr lang="en-US" sz="1200" baseline="30000" dirty="0"/>
              <a:t>®</a:t>
            </a:r>
            <a:r>
              <a:rPr lang="en-US" sz="1200" dirty="0"/>
              <a:t>, Bluemix, Blueworks Live, CICS, Clearcase, Cognos</a:t>
            </a:r>
            <a:r>
              <a:rPr lang="en-US" sz="1200" baseline="30000" dirty="0"/>
              <a:t>®</a:t>
            </a:r>
            <a:r>
              <a:rPr lang="en-US" sz="1200" dirty="0"/>
              <a:t>, DOORS</a:t>
            </a:r>
            <a:r>
              <a:rPr lang="en-US" sz="1200" baseline="30000" dirty="0"/>
              <a:t>®</a:t>
            </a:r>
            <a:r>
              <a:rPr lang="en-US" sz="1200" dirty="0"/>
              <a:t>, Emptoris</a:t>
            </a:r>
            <a:r>
              <a:rPr lang="en-US" sz="1200" baseline="30000" dirty="0"/>
              <a:t>®</a:t>
            </a:r>
            <a:r>
              <a:rPr lang="en-US" sz="1200" dirty="0"/>
              <a:t>, Enterprise Document Management System™, FASP</a:t>
            </a:r>
            <a:r>
              <a:rPr lang="en-US" sz="1200" baseline="30000" dirty="0"/>
              <a:t>®</a:t>
            </a:r>
            <a:r>
              <a:rPr lang="en-US" sz="1200" dirty="0"/>
              <a:t>, FileNet</a:t>
            </a:r>
            <a:r>
              <a:rPr lang="en-US" sz="1200" baseline="30000" dirty="0"/>
              <a:t>®</a:t>
            </a:r>
            <a:r>
              <a:rPr lang="en-US" sz="1200" dirty="0"/>
              <a:t>, Global Business Services</a:t>
            </a:r>
            <a:r>
              <a:rPr lang="en-US" sz="1200" baseline="30000" dirty="0"/>
              <a:t>®</a:t>
            </a:r>
            <a:r>
              <a:rPr lang="en-US" sz="1200" dirty="0"/>
              <a:t>,</a:t>
            </a:r>
            <a:br>
              <a:rPr lang="en-US" sz="1200" dirty="0"/>
            </a:br>
            <a:r>
              <a:rPr lang="en-US" sz="1200" dirty="0"/>
              <a:t>Global Technology Services</a:t>
            </a:r>
            <a:r>
              <a:rPr lang="en-US" sz="1200" baseline="30000" dirty="0"/>
              <a:t>®</a:t>
            </a:r>
            <a:r>
              <a:rPr lang="en-US" sz="1200" dirty="0"/>
              <a:t>, IBM ExperienceOne™, IBM SmartCloud</a:t>
            </a:r>
            <a:r>
              <a:rPr lang="en-US" sz="1200" baseline="30000" dirty="0"/>
              <a:t>®</a:t>
            </a:r>
            <a:r>
              <a:rPr lang="en-US" sz="1200" dirty="0"/>
              <a:t>, IBM Social Business</a:t>
            </a:r>
            <a:r>
              <a:rPr lang="en-US" sz="1200" baseline="30000" dirty="0"/>
              <a:t>®</a:t>
            </a:r>
            <a:r>
              <a:rPr lang="en-US" sz="1200" dirty="0"/>
              <a:t>, Information on Demand, ILOG, Maximo</a:t>
            </a:r>
            <a:r>
              <a:rPr lang="en-US" sz="1200" baseline="30000" dirty="0"/>
              <a:t>®</a:t>
            </a:r>
            <a:r>
              <a:rPr lang="en-US" sz="1200" dirty="0"/>
              <a:t>, MQIntegrator</a:t>
            </a:r>
            <a:r>
              <a:rPr lang="en-US" sz="1200" baseline="30000" dirty="0"/>
              <a:t>®</a:t>
            </a:r>
            <a:r>
              <a:rPr lang="en-US" sz="1200" dirty="0"/>
              <a:t>, MQSeries</a:t>
            </a:r>
            <a:r>
              <a:rPr lang="en-US" sz="1200" baseline="30000" dirty="0"/>
              <a:t>®</a:t>
            </a:r>
            <a:r>
              <a:rPr lang="en-US" sz="1200" dirty="0"/>
              <a:t>, Netcool</a:t>
            </a:r>
            <a:r>
              <a:rPr lang="en-US" sz="1200" baseline="30000" dirty="0"/>
              <a:t>®</a:t>
            </a:r>
            <a:r>
              <a:rPr lang="en-US" sz="1200" dirty="0"/>
              <a:t>, OMEGAMON, OpenPower, PureAnalytics™, PureApplication</a:t>
            </a:r>
            <a:r>
              <a:rPr lang="en-US" sz="1200" baseline="30000" dirty="0"/>
              <a:t>®</a:t>
            </a:r>
            <a:r>
              <a:rPr lang="en-US" sz="1200" dirty="0"/>
              <a:t>, pureCluster™, PureCoverage</a:t>
            </a:r>
            <a:r>
              <a:rPr lang="en-US" sz="1200" baseline="30000" dirty="0"/>
              <a:t>®</a:t>
            </a:r>
            <a:r>
              <a:rPr lang="en-US" sz="1200" dirty="0"/>
              <a:t>, PureData</a:t>
            </a:r>
            <a:r>
              <a:rPr lang="en-US" sz="1200" baseline="30000" dirty="0"/>
              <a:t>®</a:t>
            </a:r>
            <a:r>
              <a:rPr lang="en-US" sz="1200" dirty="0"/>
              <a:t>, PureExperience</a:t>
            </a:r>
            <a:r>
              <a:rPr lang="en-US" sz="1200" baseline="30000" dirty="0"/>
              <a:t>®</a:t>
            </a:r>
            <a:r>
              <a:rPr lang="en-US" sz="1200" dirty="0"/>
              <a:t>, PureFlex</a:t>
            </a:r>
            <a:r>
              <a:rPr lang="en-US" sz="1200" baseline="30000" dirty="0"/>
              <a:t>®</a:t>
            </a:r>
            <a:r>
              <a:rPr lang="en-US" sz="1200" dirty="0"/>
              <a:t>, pureQuery</a:t>
            </a:r>
            <a:r>
              <a:rPr lang="en-US" sz="1200" baseline="30000" dirty="0"/>
              <a:t>®</a:t>
            </a:r>
            <a:r>
              <a:rPr lang="en-US" sz="1200" dirty="0"/>
              <a:t>, pureScale</a:t>
            </a:r>
            <a:r>
              <a:rPr lang="en-US" sz="1200" baseline="30000" dirty="0"/>
              <a:t>®</a:t>
            </a:r>
            <a:r>
              <a:rPr lang="en-US" sz="1200" dirty="0"/>
              <a:t>, PureSystems</a:t>
            </a:r>
            <a:r>
              <a:rPr lang="en-US" sz="1200" baseline="30000" dirty="0"/>
              <a:t>®</a:t>
            </a:r>
            <a:r>
              <a:rPr lang="en-US" sz="1200" dirty="0"/>
              <a:t>, QRadar</a:t>
            </a:r>
            <a:r>
              <a:rPr lang="en-US" sz="1200" baseline="30000" dirty="0"/>
              <a:t>®</a:t>
            </a:r>
            <a:r>
              <a:rPr lang="en-US" sz="1200" dirty="0"/>
              <a:t>, Rational</a:t>
            </a:r>
            <a:r>
              <a:rPr lang="en-US" sz="1200" baseline="30000" dirty="0"/>
              <a:t>®</a:t>
            </a:r>
            <a:r>
              <a:rPr lang="en-US" sz="1200" dirty="0"/>
              <a:t>, Rhapsody</a:t>
            </a:r>
            <a:r>
              <a:rPr lang="en-US" sz="1200" baseline="30000" dirty="0"/>
              <a:t>®</a:t>
            </a:r>
            <a:r>
              <a:rPr lang="en-US" sz="1200" dirty="0"/>
              <a:t>, Smarter Commerce</a:t>
            </a:r>
            <a:r>
              <a:rPr lang="en-US" sz="1200" baseline="30000" dirty="0"/>
              <a:t>®</a:t>
            </a:r>
            <a:r>
              <a:rPr lang="en-US" sz="1200" dirty="0"/>
              <a:t>, SoDA, SPSS, Sterling Commerce</a:t>
            </a:r>
            <a:r>
              <a:rPr lang="en-US" sz="1200" baseline="30000" dirty="0"/>
              <a:t>®</a:t>
            </a:r>
            <a:r>
              <a:rPr lang="en-US" sz="1200" dirty="0"/>
              <a:t>, StoredIQ, Tealeaf</a:t>
            </a:r>
            <a:r>
              <a:rPr lang="en-US" sz="1200" baseline="30000" dirty="0"/>
              <a:t>®</a:t>
            </a:r>
            <a:r>
              <a:rPr lang="en-US" sz="1200" dirty="0"/>
              <a:t>, Tivoli</a:t>
            </a:r>
            <a:r>
              <a:rPr lang="en-US" sz="1200" baseline="30000" dirty="0"/>
              <a:t>®</a:t>
            </a:r>
            <a:r>
              <a:rPr lang="en-US" sz="1200" dirty="0"/>
              <a:t> Trusteer</a:t>
            </a:r>
            <a:r>
              <a:rPr lang="en-US" sz="1200" baseline="30000" dirty="0"/>
              <a:t>®</a:t>
            </a:r>
            <a:r>
              <a:rPr lang="en-US" sz="1200" dirty="0"/>
              <a:t>, Unica</a:t>
            </a:r>
            <a:r>
              <a:rPr lang="en-US" sz="1200" baseline="30000" dirty="0"/>
              <a:t>®</a:t>
            </a:r>
            <a:r>
              <a:rPr lang="en-US" sz="1200" dirty="0"/>
              <a:t>, urban{code}</a:t>
            </a:r>
            <a:r>
              <a:rPr lang="en-US" sz="1200" baseline="30000" dirty="0"/>
              <a:t>®</a:t>
            </a:r>
            <a:r>
              <a:rPr lang="en-US" sz="1200" dirty="0"/>
              <a:t>, Watson, WebSphere</a:t>
            </a:r>
            <a:r>
              <a:rPr lang="en-US" sz="1200" baseline="30000" dirty="0"/>
              <a:t>®</a:t>
            </a:r>
            <a:r>
              <a:rPr lang="en-US" sz="1200" dirty="0"/>
              <a:t>, Worklight</a:t>
            </a:r>
            <a:r>
              <a:rPr lang="en-US" sz="1200" baseline="30000" dirty="0"/>
              <a:t>®</a:t>
            </a:r>
            <a:r>
              <a:rPr lang="en-US" sz="1200" dirty="0"/>
              <a:t>, X-Force</a:t>
            </a:r>
            <a:r>
              <a:rPr lang="en-US" sz="1200" baseline="30000" dirty="0"/>
              <a:t>®</a:t>
            </a:r>
            <a:r>
              <a:rPr lang="en-US" sz="1200" dirty="0"/>
              <a:t> and System z</a:t>
            </a:r>
            <a:r>
              <a:rPr lang="en-US" sz="1200" baseline="30000" dirty="0"/>
              <a:t>®</a:t>
            </a:r>
            <a:r>
              <a:rPr lang="en-US" sz="1200" dirty="0"/>
              <a:t> Z/OS,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a:t>
            </a:r>
            <a:r>
              <a:rPr lang="en-US" sz="1200" dirty="0">
                <a:hlinkClick r:id="rId2"/>
              </a:rPr>
              <a:t>: www.ibm.com/legal/copytrade.shtml</a:t>
            </a:r>
            <a:r>
              <a:rPr lang="en-US" sz="1200" dirty="0"/>
              <a:t>.</a:t>
            </a:r>
            <a:endParaRPr lang="en-US" altLang="en-US" sz="1200" dirty="0">
              <a:latin typeface="Arial" panose="020B0604020202020204" pitchFamily="34" charset="0"/>
            </a:endParaRPr>
          </a:p>
        </p:txBody>
      </p:sp>
    </p:spTree>
    <p:extLst>
      <p:ext uri="{BB962C8B-B14F-4D97-AF65-F5344CB8AC3E}">
        <p14:creationId xmlns:p14="http://schemas.microsoft.com/office/powerpoint/2010/main" val="17651302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
          <p:cNvSpPr>
            <a:spLocks noGrp="1" noChangeArrowheads="1"/>
          </p:cNvSpPr>
          <p:nvPr>
            <p:ph type="title"/>
          </p:nvPr>
        </p:nvSpPr>
        <p:spPr>
          <a:xfrm>
            <a:off x="341253" y="679402"/>
            <a:ext cx="11054503" cy="677295"/>
          </a:xfrm>
        </p:spPr>
        <p:txBody>
          <a:bodyPr/>
          <a:lstStyle/>
          <a:p>
            <a:r>
              <a:rPr lang="en-US" sz="2667" kern="1300" spc="-36" dirty="0">
                <a:ea typeface="ＭＳ Ｐゴシック" pitchFamily="34" charset="-128"/>
                <a:sym typeface="HelvNeue Medium for IBM" charset="0"/>
              </a:rPr>
              <a:t>Securing </a:t>
            </a:r>
            <a:r>
              <a:rPr lang="en-US" sz="2667" kern="1300" spc="-36" dirty="0" smtClean="0">
                <a:ea typeface="ＭＳ Ｐゴシック" pitchFamily="34" charset="-128"/>
                <a:sym typeface="HelvNeue Medium for IBM" charset="0"/>
              </a:rPr>
              <a:t>Cloud-native </a:t>
            </a:r>
            <a:r>
              <a:rPr lang="en-US" sz="2667" kern="1300" spc="-36" dirty="0">
                <a:ea typeface="ＭＳ Ｐゴシック" pitchFamily="34" charset="-128"/>
                <a:sym typeface="HelvNeue Medium for IBM" charset="0"/>
              </a:rPr>
              <a:t>Applications &amp; Workloads</a:t>
            </a:r>
          </a:p>
        </p:txBody>
      </p:sp>
      <p:grpSp>
        <p:nvGrpSpPr>
          <p:cNvPr id="6" name="Group 5"/>
          <p:cNvGrpSpPr/>
          <p:nvPr/>
        </p:nvGrpSpPr>
        <p:grpSpPr>
          <a:xfrm>
            <a:off x="4238152" y="1454962"/>
            <a:ext cx="7376791" cy="4646273"/>
            <a:chOff x="4222542" y="1524405"/>
            <a:chExt cx="7361180" cy="5130415"/>
          </a:xfrm>
        </p:grpSpPr>
        <p:sp>
          <p:nvSpPr>
            <p:cNvPr id="11" name="Rectangle 10"/>
            <p:cNvSpPr>
              <a:spLocks noChangeArrowheads="1"/>
            </p:cNvSpPr>
            <p:nvPr/>
          </p:nvSpPr>
          <p:spPr bwMode="auto">
            <a:xfrm>
              <a:off x="4257848" y="2050344"/>
              <a:ext cx="7325874" cy="2959476"/>
            </a:xfrm>
            <a:prstGeom prst="rect">
              <a:avLst/>
            </a:prstGeom>
            <a:solidFill>
              <a:schemeClr val="bg1">
                <a:lumMod val="95000"/>
              </a:schemeClr>
            </a:solidFill>
            <a:ln w="19050">
              <a:solidFill>
                <a:schemeClr val="bg1"/>
              </a:solidFill>
              <a:prstDash val="solid"/>
              <a:round/>
              <a:headEnd/>
              <a:tailEnd/>
            </a:ln>
            <a:effectLst/>
            <a:extLst/>
          </p:spPr>
          <p:txBody>
            <a:bodyPr lIns="105503" tIns="52752" rIns="105503" bIns="52752"/>
            <a:lstStyle/>
            <a:p>
              <a:pPr>
                <a:defRPr/>
              </a:pPr>
              <a:endParaRPr lang="en-US" kern="0">
                <a:solidFill>
                  <a:srgbClr val="000000"/>
                </a:solidFill>
                <a:sym typeface="Arial" pitchFamily="34" charset="0"/>
              </a:endParaRPr>
            </a:p>
          </p:txBody>
        </p:sp>
        <p:sp>
          <p:nvSpPr>
            <p:cNvPr id="12" name="Rectangle 11"/>
            <p:cNvSpPr>
              <a:spLocks noChangeArrowheads="1"/>
            </p:cNvSpPr>
            <p:nvPr/>
          </p:nvSpPr>
          <p:spPr bwMode="auto">
            <a:xfrm>
              <a:off x="4238152" y="1524405"/>
              <a:ext cx="7345567" cy="551501"/>
            </a:xfrm>
            <a:prstGeom prst="rect">
              <a:avLst/>
            </a:prstGeom>
            <a:solidFill>
              <a:schemeClr val="accent6"/>
            </a:solidFill>
            <a:ln w="19050">
              <a:solidFill>
                <a:schemeClr val="bg1"/>
              </a:solidFill>
              <a:prstDash val="solid"/>
              <a:round/>
              <a:headEnd/>
              <a:tailEnd/>
            </a:ln>
            <a:effectLst/>
            <a:extLst/>
          </p:spPr>
          <p:txBody>
            <a:bodyPr lIns="0" tIns="0" rIns="0" bIns="0" anchor="ctr" anchorCtr="0"/>
            <a:lstStyle/>
            <a:p>
              <a:pPr marL="212455">
                <a:defRPr/>
              </a:pPr>
              <a:r>
                <a:rPr lang="en-US" sz="2000" b="1" kern="0" dirty="0">
                  <a:solidFill>
                    <a:schemeClr val="bg1"/>
                  </a:solidFill>
                  <a:sym typeface="Arial" pitchFamily="34" charset="0"/>
                </a:rPr>
                <a:t>Develop &amp; Deliver cloud services securely</a:t>
              </a:r>
            </a:p>
          </p:txBody>
        </p:sp>
        <p:sp>
          <p:nvSpPr>
            <p:cNvPr id="13" name="TextBox 18"/>
            <p:cNvSpPr txBox="1">
              <a:spLocks noChangeArrowheads="1"/>
            </p:cNvSpPr>
            <p:nvPr/>
          </p:nvSpPr>
          <p:spPr bwMode="auto">
            <a:xfrm>
              <a:off x="4414722" y="2102249"/>
              <a:ext cx="6975202" cy="1468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5503" tIns="52752" rIns="105503" bIns="52752">
              <a:spAutoFit/>
            </a:bodyPr>
            <a:lstStyle>
              <a:lvl1pPr eaLnBrk="0" hangingPunct="0">
                <a:spcBef>
                  <a:spcPct val="20000"/>
                </a:spcBef>
                <a:buClr>
                  <a:schemeClr val="tx1"/>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tx1"/>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tx1"/>
                </a:buClr>
                <a:buChar char="•"/>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bg1"/>
                </a:buClr>
                <a:buChar char="–"/>
                <a:defRPr sz="1600">
                  <a:solidFill>
                    <a:schemeClr val="bg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bg1"/>
                </a:buClr>
                <a:buChar char="»"/>
                <a:defRPr sz="16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ＭＳ Ｐゴシック" panose="020B0600070205080204" pitchFamily="34" charset="-128"/>
                </a:defRPr>
              </a:lvl9pPr>
            </a:lstStyle>
            <a:p>
              <a:pPr marL="197803" indent="-197803" eaLnBrk="1" hangingPunct="1">
                <a:spcBef>
                  <a:spcPct val="0"/>
                </a:spcBef>
                <a:spcAft>
                  <a:spcPts val="289"/>
                </a:spcAft>
                <a:buClr>
                  <a:srgbClr val="D9182D"/>
                </a:buClr>
                <a:buFont typeface="Arial" panose="020B0604020202020204" pitchFamily="34" charset="0"/>
                <a:buChar char="•"/>
              </a:pPr>
              <a:r>
                <a:rPr lang="en-US" altLang="en-US" sz="1800" dirty="0" smtClean="0"/>
                <a:t>Manage </a:t>
              </a:r>
              <a:r>
                <a:rPr lang="en-US" altLang="en-US" sz="1800" dirty="0"/>
                <a:t>access to cloud workloads</a:t>
              </a:r>
            </a:p>
            <a:p>
              <a:pPr marL="197803" indent="-197803" eaLnBrk="1" hangingPunct="1">
                <a:spcBef>
                  <a:spcPct val="0"/>
                </a:spcBef>
                <a:spcAft>
                  <a:spcPts val="289"/>
                </a:spcAft>
                <a:buClr>
                  <a:srgbClr val="D9182D"/>
                </a:buClr>
                <a:buFont typeface="Arial" panose="020B0604020202020204" pitchFamily="34" charset="0"/>
                <a:buChar char="•"/>
              </a:pPr>
              <a:r>
                <a:rPr lang="en-US" altLang="en-US" sz="1800" dirty="0"/>
                <a:t>Secure infrastructure &amp; applications in the Cloud</a:t>
              </a:r>
            </a:p>
            <a:p>
              <a:pPr marL="197803" indent="-197803" eaLnBrk="1" hangingPunct="1">
                <a:spcBef>
                  <a:spcPct val="0"/>
                </a:spcBef>
                <a:spcAft>
                  <a:spcPts val="289"/>
                </a:spcAft>
                <a:buClr>
                  <a:srgbClr val="D9182D"/>
                </a:buClr>
                <a:buFont typeface="Arial" panose="020B0604020202020204" pitchFamily="34" charset="0"/>
                <a:buChar char="•"/>
              </a:pPr>
              <a:r>
                <a:rPr lang="en-US" altLang="en-US" sz="1800" dirty="0"/>
                <a:t>Protect data at rest and in transit</a:t>
              </a:r>
            </a:p>
            <a:p>
              <a:pPr marL="197803" indent="-197803" eaLnBrk="1" hangingPunct="1">
                <a:spcBef>
                  <a:spcPct val="0"/>
                </a:spcBef>
                <a:spcAft>
                  <a:spcPts val="289"/>
                </a:spcAft>
                <a:buClr>
                  <a:srgbClr val="D9182D"/>
                </a:buClr>
                <a:buFont typeface="Arial" panose="020B0604020202020204" pitchFamily="34" charset="0"/>
                <a:buChar char="•"/>
              </a:pPr>
              <a:r>
                <a:rPr lang="en-US" altLang="en-US" sz="1800" dirty="0"/>
                <a:t>Gain security visibility across hybrid deployments</a:t>
              </a:r>
              <a:endParaRPr lang="en-US" altLang="en-US" sz="1800" dirty="0">
                <a:sym typeface="Arial" panose="020B0604020202020204" pitchFamily="34" charset="0"/>
              </a:endParaRPr>
            </a:p>
          </p:txBody>
        </p:sp>
        <p:pic>
          <p:nvPicPr>
            <p:cNvPr id="15" name="Picture 7" descr="cotton-clou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21404" y="3786380"/>
              <a:ext cx="3209213" cy="10145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7" descr="cotton-clou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01450" y="3813700"/>
              <a:ext cx="3234142" cy="10224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 name="Group 3"/>
            <p:cNvGrpSpPr/>
            <p:nvPr/>
          </p:nvGrpSpPr>
          <p:grpSpPr>
            <a:xfrm>
              <a:off x="9008096" y="4103574"/>
              <a:ext cx="1653490" cy="355294"/>
              <a:chOff x="9104197" y="3902524"/>
              <a:chExt cx="1070602" cy="313043"/>
            </a:xfrm>
          </p:grpSpPr>
          <p:pic>
            <p:nvPicPr>
              <p:cNvPr id="21" name="Picture 8" descr="http://www.ondemandrentals.nl/files/1027fy8xo2.jpg"/>
              <p:cNvPicPr>
                <a:picLocks noChangeAspect="1" noChangeArrowheads="1"/>
              </p:cNvPicPr>
              <p:nvPr/>
            </p:nvPicPr>
            <p:blipFill>
              <a:blip r:embed="rId4" cstate="print">
                <a:duotone>
                  <a:srgbClr val="32BAEC">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104197" y="3906736"/>
                <a:ext cx="271811" cy="308831"/>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118" descr="datacentewr"/>
              <p:cNvPicPr>
                <a:picLocks noChangeAspect="1" noChangeArrowheads="1"/>
              </p:cNvPicPr>
              <p:nvPr/>
            </p:nvPicPr>
            <p:blipFill>
              <a:blip r:embed="rId5" cstate="print">
                <a:duotone>
                  <a:srgbClr val="32BAEC">
                    <a:shade val="45000"/>
                    <a:satMod val="135000"/>
                  </a:srgbClr>
                  <a:prstClr val="white"/>
                </a:duotone>
                <a:extLst/>
              </a:blip>
              <a:srcRect/>
              <a:stretch>
                <a:fillRect/>
              </a:stretch>
            </p:blipFill>
            <p:spPr bwMode="auto">
              <a:xfrm>
                <a:off x="9366966" y="3955430"/>
                <a:ext cx="550608" cy="184597"/>
              </a:xfrm>
              <a:prstGeom prst="rect">
                <a:avLst/>
              </a:prstGeom>
              <a:noFill/>
              <a:ln w="9525">
                <a:noFill/>
                <a:miter lim="800000"/>
                <a:headEnd/>
                <a:tailEnd/>
              </a:ln>
              <a:extLst/>
            </p:spPr>
          </p:pic>
          <p:pic>
            <p:nvPicPr>
              <p:cNvPr id="23" name="Picture 8" descr="http://www.ondemandrentals.nl/files/1027fy8xo2.jpg"/>
              <p:cNvPicPr>
                <a:picLocks noChangeAspect="1" noChangeArrowheads="1"/>
              </p:cNvPicPr>
              <p:nvPr/>
            </p:nvPicPr>
            <p:blipFill>
              <a:blip r:embed="rId4" cstate="print">
                <a:duotone>
                  <a:srgbClr val="32BAEC">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flipH="1">
                <a:off x="9902988" y="3902524"/>
                <a:ext cx="271811" cy="308831"/>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4" name="TextBox 17"/>
            <p:cNvSpPr txBox="1">
              <a:spLocks noChangeArrowheads="1"/>
            </p:cNvSpPr>
            <p:nvPr/>
          </p:nvSpPr>
          <p:spPr bwMode="auto">
            <a:xfrm>
              <a:off x="8852115" y="3914943"/>
              <a:ext cx="2028144" cy="2378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itchFamily="34" charset="0"/>
                  <a:ea typeface="MS PGothic" pitchFamily="34" charset="-128"/>
                </a:defRPr>
              </a:lvl1pPr>
              <a:lvl2pPr marL="742950" indent="-285750" eaLnBrk="0" hangingPunct="0">
                <a:defRPr b="1">
                  <a:solidFill>
                    <a:schemeClr val="tx1"/>
                  </a:solidFill>
                  <a:latin typeface="Arial" pitchFamily="34" charset="0"/>
                  <a:ea typeface="MS PGothic" pitchFamily="34" charset="-128"/>
                </a:defRPr>
              </a:lvl2pPr>
              <a:lvl3pPr marL="1143000" indent="-228600" eaLnBrk="0" hangingPunct="0">
                <a:defRPr b="1">
                  <a:solidFill>
                    <a:schemeClr val="tx1"/>
                  </a:solidFill>
                  <a:latin typeface="Arial" pitchFamily="34" charset="0"/>
                  <a:ea typeface="MS PGothic" pitchFamily="34" charset="-128"/>
                </a:defRPr>
              </a:lvl3pPr>
              <a:lvl4pPr marL="1600200" indent="-228600" eaLnBrk="0" hangingPunct="0">
                <a:defRPr b="1">
                  <a:solidFill>
                    <a:schemeClr val="tx1"/>
                  </a:solidFill>
                  <a:latin typeface="Arial" pitchFamily="34" charset="0"/>
                  <a:ea typeface="MS PGothic" pitchFamily="34" charset="-128"/>
                </a:defRPr>
              </a:lvl4pPr>
              <a:lvl5pPr marL="2057400" indent="-228600" eaLnBrk="0" hangingPunct="0">
                <a:defRPr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Arial" pitchFamily="34" charset="0"/>
                  <a:ea typeface="MS PGothic" pitchFamily="34" charset="-128"/>
                </a:defRPr>
              </a:lvl9pPr>
            </a:lstStyle>
            <a:p>
              <a:pPr algn="ctr" eaLnBrk="1" hangingPunct="1">
                <a:defRPr/>
              </a:pPr>
              <a:r>
                <a:rPr lang="en-US" sz="1400" kern="0" dirty="0">
                  <a:sym typeface="Arial" pitchFamily="34" charset="0"/>
                </a:rPr>
                <a:t>Private Cloud</a:t>
              </a:r>
            </a:p>
          </p:txBody>
        </p:sp>
        <p:grpSp>
          <p:nvGrpSpPr>
            <p:cNvPr id="3" name="Group 2"/>
            <p:cNvGrpSpPr/>
            <p:nvPr/>
          </p:nvGrpSpPr>
          <p:grpSpPr>
            <a:xfrm>
              <a:off x="4949228" y="4156233"/>
              <a:ext cx="1939645" cy="334997"/>
              <a:chOff x="6476160" y="3948921"/>
              <a:chExt cx="1255882" cy="295159"/>
            </a:xfrm>
          </p:grpSpPr>
          <p:pic>
            <p:nvPicPr>
              <p:cNvPr id="26" name="Picture 2" descr="C:\Users\kskap\AppData\Local\Microsoft\Windows\Temporary Internet Files\Content.IE5\P8MJ0HUZ\MC900014716[1].wmf"/>
              <p:cNvPicPr>
                <a:picLocks noChangeAspect="1" noChangeArrowheads="1"/>
              </p:cNvPicPr>
              <p:nvPr/>
            </p:nvPicPr>
            <p:blipFill>
              <a:blip r:embed="rId6" cstate="print">
                <a:duotone>
                  <a:srgbClr val="32BAEC">
                    <a:shade val="45000"/>
                    <a:satMod val="135000"/>
                  </a:srgbClr>
                  <a:prstClr val="white"/>
                </a:duotone>
                <a:lum bright="20000" contrast="-40000"/>
              </a:blip>
              <a:srcRect/>
              <a:stretch>
                <a:fillRect/>
              </a:stretch>
            </p:blipFill>
            <p:spPr bwMode="auto">
              <a:xfrm rot="10800000">
                <a:off x="6476160" y="3970510"/>
                <a:ext cx="399672" cy="273570"/>
              </a:xfrm>
              <a:prstGeom prst="rect">
                <a:avLst/>
              </a:prstGeom>
              <a:noFill/>
              <a:ln w="9525">
                <a:noFill/>
                <a:miter lim="800000"/>
                <a:headEnd/>
                <a:tailEnd/>
              </a:ln>
            </p:spPr>
          </p:pic>
          <p:pic>
            <p:nvPicPr>
              <p:cNvPr id="27" name="Picture 5"/>
              <p:cNvPicPr>
                <a:picLocks noChangeAspect="1" noChangeArrowheads="1"/>
              </p:cNvPicPr>
              <p:nvPr/>
            </p:nvPicPr>
            <p:blipFill>
              <a:blip r:embed="rId7" cstate="print">
                <a:duotone>
                  <a:srgbClr val="32BAEC">
                    <a:shade val="45000"/>
                    <a:satMod val="135000"/>
                  </a:srgbClr>
                  <a:prstClr val="white"/>
                </a:duotone>
                <a:extLst/>
              </a:blip>
              <a:srcRect/>
              <a:stretch>
                <a:fillRect/>
              </a:stretch>
            </p:blipFill>
            <p:spPr bwMode="auto">
              <a:xfrm>
                <a:off x="6916098" y="3981432"/>
                <a:ext cx="363912" cy="238246"/>
              </a:xfrm>
              <a:prstGeom prst="rect">
                <a:avLst/>
              </a:prstGeom>
              <a:noFill/>
              <a:ln w="9525">
                <a:noFill/>
                <a:miter lim="800000"/>
                <a:headEnd/>
                <a:tailEnd/>
              </a:ln>
            </p:spPr>
          </p:pic>
          <p:pic>
            <p:nvPicPr>
              <p:cNvPr id="28" name="Picture 2" descr="C:\Users\kskap\AppData\Local\Microsoft\Windows\Temporary Internet Files\Content.IE5\BIU9XZG8\MC900441458[1].png"/>
              <p:cNvPicPr>
                <a:picLocks noChangeAspect="1" noChangeArrowheads="1"/>
              </p:cNvPicPr>
              <p:nvPr/>
            </p:nvPicPr>
            <p:blipFill rotWithShape="1">
              <a:blip r:embed="rId8" cstate="print">
                <a:duotone>
                  <a:srgbClr val="32BAEC">
                    <a:shade val="45000"/>
                    <a:satMod val="135000"/>
                  </a:srgbClr>
                  <a:prstClr val="white"/>
                </a:duotone>
                <a:extLst>
                  <a:ext uri="{28A0092B-C50C-407E-A947-70E740481C1C}">
                    <a14:useLocalDpi xmlns:a14="http://schemas.microsoft.com/office/drawing/2010/main" val="0"/>
                  </a:ext>
                </a:extLst>
              </a:blip>
              <a:srcRect b="38531"/>
              <a:stretch/>
            </p:blipFill>
            <p:spPr bwMode="auto">
              <a:xfrm>
                <a:off x="7293805" y="3948921"/>
                <a:ext cx="438237" cy="262721"/>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grpSp>
        <p:sp>
          <p:nvSpPr>
            <p:cNvPr id="34" name="TextBox 17"/>
            <p:cNvSpPr txBox="1">
              <a:spLocks noChangeArrowheads="1"/>
            </p:cNvSpPr>
            <p:nvPr/>
          </p:nvSpPr>
          <p:spPr bwMode="auto">
            <a:xfrm>
              <a:off x="4887262" y="3964196"/>
              <a:ext cx="2028139" cy="2378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b="1">
                  <a:solidFill>
                    <a:schemeClr val="tx1"/>
                  </a:solidFill>
                  <a:latin typeface="Arial" pitchFamily="34" charset="0"/>
                  <a:ea typeface="MS PGothic" pitchFamily="34" charset="-128"/>
                </a:defRPr>
              </a:lvl1pPr>
              <a:lvl2pPr marL="742950" indent="-285750" eaLnBrk="0" hangingPunct="0">
                <a:defRPr b="1">
                  <a:solidFill>
                    <a:schemeClr val="tx1"/>
                  </a:solidFill>
                  <a:latin typeface="Arial" pitchFamily="34" charset="0"/>
                  <a:ea typeface="MS PGothic" pitchFamily="34" charset="-128"/>
                </a:defRPr>
              </a:lvl2pPr>
              <a:lvl3pPr marL="1143000" indent="-228600" eaLnBrk="0" hangingPunct="0">
                <a:defRPr b="1">
                  <a:solidFill>
                    <a:schemeClr val="tx1"/>
                  </a:solidFill>
                  <a:latin typeface="Arial" pitchFamily="34" charset="0"/>
                  <a:ea typeface="MS PGothic" pitchFamily="34" charset="-128"/>
                </a:defRPr>
              </a:lvl3pPr>
              <a:lvl4pPr marL="1600200" indent="-228600" eaLnBrk="0" hangingPunct="0">
                <a:defRPr b="1">
                  <a:solidFill>
                    <a:schemeClr val="tx1"/>
                  </a:solidFill>
                  <a:latin typeface="Arial" pitchFamily="34" charset="0"/>
                  <a:ea typeface="MS PGothic" pitchFamily="34" charset="-128"/>
                </a:defRPr>
              </a:lvl4pPr>
              <a:lvl5pPr marL="2057400" indent="-228600" eaLnBrk="0" hangingPunct="0">
                <a:defRPr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b="1">
                  <a:solidFill>
                    <a:schemeClr val="tx1"/>
                  </a:solidFill>
                  <a:latin typeface="Arial" pitchFamily="34" charset="0"/>
                  <a:ea typeface="MS PGothic" pitchFamily="34" charset="-128"/>
                </a:defRPr>
              </a:lvl9pPr>
            </a:lstStyle>
            <a:p>
              <a:pPr algn="ctr" eaLnBrk="1" hangingPunct="1">
                <a:defRPr/>
              </a:pPr>
              <a:r>
                <a:rPr lang="en-US" sz="1400" kern="0" dirty="0">
                  <a:sym typeface="Arial" pitchFamily="34" charset="0"/>
                </a:rPr>
                <a:t>Public Cloud</a:t>
              </a:r>
            </a:p>
          </p:txBody>
        </p:sp>
        <p:sp>
          <p:nvSpPr>
            <p:cNvPr id="42" name="Rectangle 41"/>
            <p:cNvSpPr>
              <a:spLocks noChangeArrowheads="1"/>
            </p:cNvSpPr>
            <p:nvPr/>
          </p:nvSpPr>
          <p:spPr bwMode="auto">
            <a:xfrm>
              <a:off x="4222542" y="5387129"/>
              <a:ext cx="7361180" cy="1267691"/>
            </a:xfrm>
            <a:prstGeom prst="rect">
              <a:avLst/>
            </a:prstGeom>
            <a:solidFill>
              <a:schemeClr val="bg1">
                <a:lumMod val="95000"/>
              </a:schemeClr>
            </a:solidFill>
            <a:ln w="19050">
              <a:solidFill>
                <a:schemeClr val="accent1"/>
              </a:solidFill>
              <a:prstDash val="solid"/>
              <a:round/>
              <a:headEnd/>
              <a:tailEnd/>
            </a:ln>
            <a:effectLst/>
            <a:extLst/>
          </p:spPr>
          <p:txBody>
            <a:bodyPr lIns="105503" tIns="52752" rIns="105503" bIns="52752"/>
            <a:lstStyle/>
            <a:p>
              <a:pPr>
                <a:defRPr/>
              </a:pPr>
              <a:endParaRPr lang="en-US" kern="0">
                <a:solidFill>
                  <a:srgbClr val="000000"/>
                </a:solidFill>
                <a:sym typeface="Arial" pitchFamily="34" charset="0"/>
              </a:endParaRPr>
            </a:p>
          </p:txBody>
        </p:sp>
        <p:pic>
          <p:nvPicPr>
            <p:cNvPr id="43" name="Picture 42"/>
            <p:cNvPicPr>
              <a:picLocks noChangeAspect="1"/>
            </p:cNvPicPr>
            <p:nvPr/>
          </p:nvPicPr>
          <p:blipFill rotWithShape="1">
            <a:blip r:embed="rId9">
              <a:clrChange>
                <a:clrFrom>
                  <a:srgbClr val="FFFFFF"/>
                </a:clrFrom>
                <a:clrTo>
                  <a:srgbClr val="FFFFFF">
                    <a:alpha val="0"/>
                  </a:srgbClr>
                </a:clrTo>
              </a:clrChange>
              <a:duotone>
                <a:schemeClr val="accent1">
                  <a:shade val="45000"/>
                  <a:satMod val="135000"/>
                </a:schemeClr>
                <a:prstClr val="white"/>
              </a:duotone>
            </a:blip>
            <a:srcRect l="-98" t="-1944" r="98" b="41411"/>
            <a:stretch/>
          </p:blipFill>
          <p:spPr>
            <a:xfrm>
              <a:off x="4565823" y="5451548"/>
              <a:ext cx="6307727" cy="1002595"/>
            </a:xfrm>
            <a:prstGeom prst="rect">
              <a:avLst/>
            </a:prstGeom>
          </p:spPr>
        </p:pic>
        <p:sp>
          <p:nvSpPr>
            <p:cNvPr id="44" name="Freeform 43"/>
            <p:cNvSpPr/>
            <p:nvPr/>
          </p:nvSpPr>
          <p:spPr>
            <a:xfrm>
              <a:off x="5814601" y="4798729"/>
              <a:ext cx="106714" cy="509722"/>
            </a:xfrm>
            <a:custGeom>
              <a:avLst/>
              <a:gdLst>
                <a:gd name="connsiteX0" fmla="*/ 0 w 746621"/>
                <a:gd name="connsiteY0" fmla="*/ 0 h 1023457"/>
                <a:gd name="connsiteX1" fmla="*/ 0 w 746621"/>
                <a:gd name="connsiteY1" fmla="*/ 1023457 h 1023457"/>
                <a:gd name="connsiteX2" fmla="*/ 746621 w 746621"/>
                <a:gd name="connsiteY2" fmla="*/ 1023457 h 1023457"/>
                <a:gd name="connsiteX0" fmla="*/ 0 w 0"/>
                <a:gd name="connsiteY0" fmla="*/ 0 h 1023457"/>
                <a:gd name="connsiteX1" fmla="*/ 0 w 0"/>
                <a:gd name="connsiteY1" fmla="*/ 1023457 h 1023457"/>
              </a:gdLst>
              <a:ahLst/>
              <a:cxnLst>
                <a:cxn ang="0">
                  <a:pos x="connsiteX0" y="connsiteY0"/>
                </a:cxn>
                <a:cxn ang="0">
                  <a:pos x="connsiteX1" y="connsiteY1"/>
                </a:cxn>
              </a:cxnLst>
              <a:rect l="l" t="t" r="r" b="b"/>
              <a:pathLst>
                <a:path h="1023457">
                  <a:moveTo>
                    <a:pt x="0" y="0"/>
                  </a:moveTo>
                  <a:lnTo>
                    <a:pt x="0" y="1023457"/>
                  </a:lnTo>
                </a:path>
              </a:pathLst>
            </a:custGeom>
            <a:noFill/>
            <a:ln w="19050" cap="flat" cmpd="sng" algn="ctr">
              <a:solidFill>
                <a:schemeClr val="accent1"/>
              </a:solidFill>
              <a:prstDash val="solid"/>
              <a:headEnd type="triangle"/>
              <a:tailEnd type="triangle"/>
            </a:ln>
            <a:effectLst/>
          </p:spPr>
          <p:txBody>
            <a:bodyPr lIns="105503" tIns="52752" rIns="105503" bIns="52752" rtlCol="0" anchor="ctr"/>
            <a:lstStyle/>
            <a:p>
              <a:pPr algn="ctr"/>
              <a:endParaRPr lang="en-US" sz="1050"/>
            </a:p>
          </p:txBody>
        </p:sp>
        <p:sp>
          <p:nvSpPr>
            <p:cNvPr id="45" name="Freeform 44"/>
            <p:cNvSpPr/>
            <p:nvPr/>
          </p:nvSpPr>
          <p:spPr>
            <a:xfrm>
              <a:off x="9842894" y="4798729"/>
              <a:ext cx="106714" cy="509722"/>
            </a:xfrm>
            <a:custGeom>
              <a:avLst/>
              <a:gdLst>
                <a:gd name="connsiteX0" fmla="*/ 0 w 746621"/>
                <a:gd name="connsiteY0" fmla="*/ 0 h 1023457"/>
                <a:gd name="connsiteX1" fmla="*/ 0 w 746621"/>
                <a:gd name="connsiteY1" fmla="*/ 1023457 h 1023457"/>
                <a:gd name="connsiteX2" fmla="*/ 746621 w 746621"/>
                <a:gd name="connsiteY2" fmla="*/ 1023457 h 1023457"/>
                <a:gd name="connsiteX0" fmla="*/ 0 w 0"/>
                <a:gd name="connsiteY0" fmla="*/ 0 h 1023457"/>
                <a:gd name="connsiteX1" fmla="*/ 0 w 0"/>
                <a:gd name="connsiteY1" fmla="*/ 1023457 h 1023457"/>
              </a:gdLst>
              <a:ahLst/>
              <a:cxnLst>
                <a:cxn ang="0">
                  <a:pos x="connsiteX0" y="connsiteY0"/>
                </a:cxn>
                <a:cxn ang="0">
                  <a:pos x="connsiteX1" y="connsiteY1"/>
                </a:cxn>
              </a:cxnLst>
              <a:rect l="l" t="t" r="r" b="b"/>
              <a:pathLst>
                <a:path h="1023457">
                  <a:moveTo>
                    <a:pt x="0" y="0"/>
                  </a:moveTo>
                  <a:lnTo>
                    <a:pt x="0" y="1023457"/>
                  </a:lnTo>
                </a:path>
              </a:pathLst>
            </a:custGeom>
            <a:noFill/>
            <a:ln w="19050" cap="flat" cmpd="sng" algn="ctr">
              <a:solidFill>
                <a:schemeClr val="accent1"/>
              </a:solidFill>
              <a:prstDash val="solid"/>
              <a:headEnd type="triangle"/>
              <a:tailEnd type="triangle"/>
            </a:ln>
            <a:effectLst/>
          </p:spPr>
          <p:txBody>
            <a:bodyPr lIns="105503" tIns="52752" rIns="105503" bIns="52752" rtlCol="0" anchor="ctr"/>
            <a:lstStyle/>
            <a:p>
              <a:pPr algn="ctr"/>
              <a:endParaRPr lang="en-US" sz="1050"/>
            </a:p>
          </p:txBody>
        </p:sp>
      </p:grpSp>
      <p:grpSp>
        <p:nvGrpSpPr>
          <p:cNvPr id="50" name="Group 49"/>
          <p:cNvGrpSpPr/>
          <p:nvPr/>
        </p:nvGrpSpPr>
        <p:grpSpPr>
          <a:xfrm>
            <a:off x="368933" y="1507067"/>
            <a:ext cx="3379442" cy="4675810"/>
            <a:chOff x="368933" y="1507067"/>
            <a:chExt cx="3379442" cy="4675810"/>
          </a:xfrm>
        </p:grpSpPr>
        <p:sp>
          <p:nvSpPr>
            <p:cNvPr id="51" name="Rectangle 27"/>
            <p:cNvSpPr>
              <a:spLocks noChangeArrowheads="1"/>
            </p:cNvSpPr>
            <p:nvPr/>
          </p:nvSpPr>
          <p:spPr bwMode="auto">
            <a:xfrm>
              <a:off x="780022" y="5119682"/>
              <a:ext cx="2743168" cy="31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endParaRPr lang="en-US" altLang="en-US" sz="1600" b="1" dirty="0">
                <a:solidFill>
                  <a:schemeClr val="tx1">
                    <a:lumMod val="65000"/>
                  </a:schemeClr>
                </a:solidFill>
                <a:cs typeface="Arial" panose="020B0604020202020204" pitchFamily="34" charset="0"/>
              </a:endParaRPr>
            </a:p>
          </p:txBody>
        </p:sp>
        <p:sp>
          <p:nvSpPr>
            <p:cNvPr id="52" name="Rectangle 27"/>
            <p:cNvSpPr>
              <a:spLocks noChangeArrowheads="1"/>
            </p:cNvSpPr>
            <p:nvPr/>
          </p:nvSpPr>
          <p:spPr bwMode="auto">
            <a:xfrm>
              <a:off x="725508" y="5249911"/>
              <a:ext cx="3022867" cy="4229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600" b="1" dirty="0">
                  <a:solidFill>
                    <a:schemeClr val="tx1">
                      <a:lumMod val="65000"/>
                    </a:schemeClr>
                  </a:solidFill>
                  <a:cs typeface="Arial" panose="020B0604020202020204" pitchFamily="34" charset="0"/>
                </a:rPr>
                <a:t>Security Intelligence </a:t>
              </a:r>
              <a:br>
                <a:rPr lang="en-US" altLang="en-US" sz="1600" b="1" dirty="0">
                  <a:solidFill>
                    <a:schemeClr val="tx1">
                      <a:lumMod val="65000"/>
                    </a:schemeClr>
                  </a:solidFill>
                  <a:cs typeface="Arial" panose="020B0604020202020204" pitchFamily="34" charset="0"/>
                </a:rPr>
              </a:br>
              <a:r>
                <a:rPr lang="en-US" altLang="en-US" sz="1600" b="1" dirty="0">
                  <a:solidFill>
                    <a:schemeClr val="tx1">
                      <a:lumMod val="65000"/>
                    </a:schemeClr>
                  </a:solidFill>
                  <a:cs typeface="Arial" panose="020B0604020202020204" pitchFamily="34" charset="0"/>
                </a:rPr>
                <a:t>&amp; Monitoring</a:t>
              </a:r>
            </a:p>
          </p:txBody>
        </p:sp>
        <p:cxnSp>
          <p:nvCxnSpPr>
            <p:cNvPr id="53" name="Straight Arrow Connector 52"/>
            <p:cNvCxnSpPr/>
            <p:nvPr/>
          </p:nvCxnSpPr>
          <p:spPr>
            <a:xfrm>
              <a:off x="542588" y="1507067"/>
              <a:ext cx="0" cy="4675810"/>
            </a:xfrm>
            <a:prstGeom prst="straightConnector1">
              <a:avLst/>
            </a:prstGeom>
            <a:ln>
              <a:headEnd type="oval"/>
              <a:tailEnd type="triangl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368933" y="2474013"/>
              <a:ext cx="2485016" cy="314526"/>
              <a:chOff x="441064" y="1407868"/>
              <a:chExt cx="2485016" cy="356388"/>
            </a:xfrm>
          </p:grpSpPr>
          <p:grpSp>
            <p:nvGrpSpPr>
              <p:cNvPr id="100" name="Group 99"/>
              <p:cNvGrpSpPr/>
              <p:nvPr/>
            </p:nvGrpSpPr>
            <p:grpSpPr>
              <a:xfrm>
                <a:off x="441064" y="1435455"/>
                <a:ext cx="301214" cy="301214"/>
                <a:chOff x="2463501" y="2592593"/>
                <a:chExt cx="408791" cy="408791"/>
              </a:xfrm>
            </p:grpSpPr>
            <p:sp>
              <p:nvSpPr>
                <p:cNvPr id="102" name="Oval 101"/>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lumMod val="65000"/>
                      </a:schemeClr>
                    </a:solidFill>
                  </a:endParaRPr>
                </a:p>
              </p:txBody>
            </p:sp>
            <p:sp>
              <p:nvSpPr>
                <p:cNvPr id="103" name="Oval 102"/>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lumMod val="65000"/>
                      </a:schemeClr>
                    </a:solidFill>
                  </a:endParaRPr>
                </a:p>
              </p:txBody>
            </p:sp>
          </p:grpSp>
          <p:sp>
            <p:nvSpPr>
              <p:cNvPr id="101" name="Rectangle 27"/>
              <p:cNvSpPr>
                <a:spLocks noChangeArrowheads="1"/>
              </p:cNvSpPr>
              <p:nvPr/>
            </p:nvSpPr>
            <p:spPr bwMode="auto">
              <a:xfrm>
                <a:off x="835545" y="1407868"/>
                <a:ext cx="2090535" cy="35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600" b="1" dirty="0">
                    <a:solidFill>
                      <a:schemeClr val="tx1">
                        <a:lumMod val="65000"/>
                      </a:schemeClr>
                    </a:solidFill>
                    <a:cs typeface="Arial" panose="020B0604020202020204" pitchFamily="34" charset="0"/>
                  </a:rPr>
                  <a:t>Network Security</a:t>
                </a:r>
              </a:p>
            </p:txBody>
          </p:sp>
        </p:grpSp>
        <p:grpSp>
          <p:nvGrpSpPr>
            <p:cNvPr id="55" name="Group 54"/>
            <p:cNvGrpSpPr/>
            <p:nvPr/>
          </p:nvGrpSpPr>
          <p:grpSpPr>
            <a:xfrm>
              <a:off x="368933" y="3311606"/>
              <a:ext cx="2485016" cy="314526"/>
              <a:chOff x="441064" y="1407868"/>
              <a:chExt cx="2485016" cy="356388"/>
            </a:xfrm>
          </p:grpSpPr>
          <p:grpSp>
            <p:nvGrpSpPr>
              <p:cNvPr id="96" name="Group 95"/>
              <p:cNvGrpSpPr/>
              <p:nvPr/>
            </p:nvGrpSpPr>
            <p:grpSpPr>
              <a:xfrm>
                <a:off x="441064" y="1435455"/>
                <a:ext cx="301214" cy="301214"/>
                <a:chOff x="2463501" y="2592593"/>
                <a:chExt cx="408791" cy="408791"/>
              </a:xfrm>
            </p:grpSpPr>
            <p:sp>
              <p:nvSpPr>
                <p:cNvPr id="98" name="Oval 97"/>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lumMod val="65000"/>
                      </a:schemeClr>
                    </a:solidFill>
                  </a:endParaRPr>
                </a:p>
              </p:txBody>
            </p:sp>
            <p:sp>
              <p:nvSpPr>
                <p:cNvPr id="99" name="Oval 98"/>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lumMod val="65000"/>
                      </a:schemeClr>
                    </a:solidFill>
                  </a:endParaRPr>
                </a:p>
              </p:txBody>
            </p:sp>
          </p:grpSp>
          <p:sp>
            <p:nvSpPr>
              <p:cNvPr id="97" name="Rectangle 27"/>
              <p:cNvSpPr>
                <a:spLocks noChangeArrowheads="1"/>
              </p:cNvSpPr>
              <p:nvPr/>
            </p:nvSpPr>
            <p:spPr bwMode="auto">
              <a:xfrm>
                <a:off x="835545" y="1407868"/>
                <a:ext cx="2090535" cy="35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600" b="1" dirty="0">
                    <a:solidFill>
                      <a:schemeClr val="tx1">
                        <a:lumMod val="65000"/>
                      </a:schemeClr>
                    </a:solidFill>
                    <a:cs typeface="Arial" panose="020B0604020202020204" pitchFamily="34" charset="0"/>
                  </a:rPr>
                  <a:t>Data Security</a:t>
                </a:r>
              </a:p>
            </p:txBody>
          </p:sp>
        </p:grpSp>
        <p:grpSp>
          <p:nvGrpSpPr>
            <p:cNvPr id="56" name="Group 55"/>
            <p:cNvGrpSpPr/>
            <p:nvPr/>
          </p:nvGrpSpPr>
          <p:grpSpPr>
            <a:xfrm>
              <a:off x="398855" y="4274606"/>
              <a:ext cx="301214" cy="265833"/>
              <a:chOff x="2463501" y="2592593"/>
              <a:chExt cx="408791" cy="408791"/>
            </a:xfrm>
          </p:grpSpPr>
          <p:sp>
            <p:nvSpPr>
              <p:cNvPr id="94" name="Oval 93"/>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lumMod val="65000"/>
                    </a:schemeClr>
                  </a:solidFill>
                </a:endParaRPr>
              </a:p>
            </p:txBody>
          </p:sp>
          <p:sp>
            <p:nvSpPr>
              <p:cNvPr id="95" name="Oval 94"/>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lumMod val="65000"/>
                    </a:schemeClr>
                  </a:solidFill>
                </a:endParaRPr>
              </a:p>
            </p:txBody>
          </p:sp>
        </p:grpSp>
        <p:sp>
          <p:nvSpPr>
            <p:cNvPr id="57" name="Rectangle 27"/>
            <p:cNvSpPr>
              <a:spLocks noChangeArrowheads="1"/>
            </p:cNvSpPr>
            <p:nvPr/>
          </p:nvSpPr>
          <p:spPr bwMode="auto">
            <a:xfrm>
              <a:off x="734547" y="5142392"/>
              <a:ext cx="2090535" cy="31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endParaRPr lang="en-US" altLang="en-US" sz="1600" b="1" dirty="0">
                <a:solidFill>
                  <a:schemeClr val="tx1">
                    <a:lumMod val="65000"/>
                  </a:schemeClr>
                </a:solidFill>
                <a:cs typeface="Arial" panose="020B0604020202020204" pitchFamily="34" charset="0"/>
              </a:endParaRPr>
            </a:p>
          </p:txBody>
        </p:sp>
        <p:grpSp>
          <p:nvGrpSpPr>
            <p:cNvPr id="58" name="Group 57"/>
            <p:cNvGrpSpPr/>
            <p:nvPr/>
          </p:nvGrpSpPr>
          <p:grpSpPr>
            <a:xfrm>
              <a:off x="387237" y="5319893"/>
              <a:ext cx="301215" cy="265833"/>
              <a:chOff x="2463501" y="1889519"/>
              <a:chExt cx="408791" cy="408788"/>
            </a:xfrm>
          </p:grpSpPr>
          <p:sp>
            <p:nvSpPr>
              <p:cNvPr id="65" name="Oval 64"/>
              <p:cNvSpPr/>
              <p:nvPr/>
            </p:nvSpPr>
            <p:spPr>
              <a:xfrm>
                <a:off x="2463501" y="1889519"/>
                <a:ext cx="408791" cy="4087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lumMod val="65000"/>
                    </a:schemeClr>
                  </a:solidFill>
                </a:endParaRPr>
              </a:p>
            </p:txBody>
          </p:sp>
          <p:sp>
            <p:nvSpPr>
              <p:cNvPr id="93" name="Oval 92"/>
              <p:cNvSpPr/>
              <p:nvPr/>
            </p:nvSpPr>
            <p:spPr>
              <a:xfrm>
                <a:off x="2555837" y="1981873"/>
                <a:ext cx="224118" cy="22411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lumMod val="65000"/>
                    </a:schemeClr>
                  </a:solidFill>
                </a:endParaRPr>
              </a:p>
            </p:txBody>
          </p:sp>
        </p:grpSp>
        <p:grpSp>
          <p:nvGrpSpPr>
            <p:cNvPr id="59" name="Group 58"/>
            <p:cNvGrpSpPr/>
            <p:nvPr/>
          </p:nvGrpSpPr>
          <p:grpSpPr>
            <a:xfrm>
              <a:off x="368933" y="1727963"/>
              <a:ext cx="2485016" cy="314526"/>
              <a:chOff x="441064" y="1407868"/>
              <a:chExt cx="2485016" cy="356388"/>
            </a:xfrm>
          </p:grpSpPr>
          <p:grpSp>
            <p:nvGrpSpPr>
              <p:cNvPr id="61" name="Group 60"/>
              <p:cNvGrpSpPr/>
              <p:nvPr/>
            </p:nvGrpSpPr>
            <p:grpSpPr>
              <a:xfrm>
                <a:off x="441064" y="1435455"/>
                <a:ext cx="301214" cy="301214"/>
                <a:chOff x="2463501" y="2592593"/>
                <a:chExt cx="408791" cy="408791"/>
              </a:xfrm>
            </p:grpSpPr>
            <p:sp>
              <p:nvSpPr>
                <p:cNvPr id="63" name="Oval 62"/>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sp>
              <p:nvSpPr>
                <p:cNvPr id="64" name="Oval 63"/>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p>
              </p:txBody>
            </p:sp>
          </p:grpSp>
          <p:sp>
            <p:nvSpPr>
              <p:cNvPr id="62" name="Rectangle 27"/>
              <p:cNvSpPr>
                <a:spLocks noChangeArrowheads="1"/>
              </p:cNvSpPr>
              <p:nvPr/>
            </p:nvSpPr>
            <p:spPr bwMode="auto">
              <a:xfrm>
                <a:off x="835545" y="1407868"/>
                <a:ext cx="2090535" cy="35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nSpc>
                    <a:spcPct val="90000"/>
                  </a:lnSpc>
                </a:pPr>
                <a:r>
                  <a:rPr lang="en-US" altLang="en-US" sz="1600" b="1" dirty="0">
                    <a:solidFill>
                      <a:schemeClr val="tx1">
                        <a:lumMod val="65000"/>
                      </a:schemeClr>
                    </a:solidFill>
                    <a:latin typeface="Arial" panose="020B0604020202020204" pitchFamily="34" charset="0"/>
                    <a:ea typeface="MS PGothic" panose="020B0600070205080204" pitchFamily="34" charset="-128"/>
                    <a:cs typeface="Arial" panose="020B0604020202020204" pitchFamily="34" charset="0"/>
                  </a:rPr>
                  <a:t>Identity &amp; Access</a:t>
                </a:r>
              </a:p>
            </p:txBody>
          </p:sp>
        </p:grpSp>
        <p:sp>
          <p:nvSpPr>
            <p:cNvPr id="60" name="Rectangle 59"/>
            <p:cNvSpPr/>
            <p:nvPr/>
          </p:nvSpPr>
          <p:spPr>
            <a:xfrm>
              <a:off x="768105" y="4306403"/>
              <a:ext cx="2980269" cy="305066"/>
            </a:xfrm>
            <a:prstGeom prst="rect">
              <a:avLst/>
            </a:prstGeom>
            <a:noFill/>
            <a:ln>
              <a:noFill/>
            </a:ln>
          </p:spPr>
          <p:txBody>
            <a:bodyPr anchor="ctr"/>
            <a:lstStyle/>
            <a:p>
              <a:pPr>
                <a:lnSpc>
                  <a:spcPct val="90000"/>
                </a:lnSpc>
              </a:pPr>
              <a:r>
                <a:rPr lang="en-US" altLang="en-US" sz="1600" b="1" dirty="0">
                  <a:solidFill>
                    <a:schemeClr val="tx1">
                      <a:lumMod val="65000"/>
                    </a:schemeClr>
                  </a:solidFill>
                  <a:cs typeface="Arial" panose="020B0604020202020204" pitchFamily="34" charset="0"/>
                </a:rPr>
                <a:t>Secure Dev-Ops</a:t>
              </a:r>
            </a:p>
            <a:p>
              <a:pPr>
                <a:lnSpc>
                  <a:spcPct val="90000"/>
                </a:lnSpc>
              </a:pPr>
              <a:r>
                <a:rPr lang="en-US" altLang="en-US" sz="1600" b="1" dirty="0" smtClean="0">
                  <a:solidFill>
                    <a:schemeClr val="tx1">
                      <a:lumMod val="65000"/>
                    </a:schemeClr>
                  </a:solidFill>
                  <a:latin typeface="Arial" panose="020B0604020202020204" pitchFamily="34" charset="0"/>
                  <a:ea typeface="MS PGothic" panose="020B0600070205080204" pitchFamily="34" charset="-128"/>
                  <a:cs typeface="Arial" panose="020B0604020202020204" pitchFamily="34" charset="0"/>
                </a:rPr>
                <a:t>&amp; Application Security </a:t>
              </a:r>
              <a:endParaRPr lang="en-US" altLang="en-US" sz="1600" b="1" dirty="0">
                <a:solidFill>
                  <a:schemeClr val="tx1">
                    <a:lumMod val="65000"/>
                  </a:schemeClr>
                </a:solidFill>
                <a:latin typeface="Arial" panose="020B0604020202020204" pitchFamily="34" charset="0"/>
                <a:ea typeface="MS PGothic" panose="020B0600070205080204" pitchFamily="34" charset="-128"/>
                <a:cs typeface="Arial" panose="020B0604020202020204" pitchFamily="34" charset="0"/>
              </a:endParaRPr>
            </a:p>
          </p:txBody>
        </p:sp>
      </p:grpSp>
    </p:spTree>
    <p:extLst>
      <p:ext uri="{BB962C8B-B14F-4D97-AF65-F5344CB8AC3E}">
        <p14:creationId xmlns:p14="http://schemas.microsoft.com/office/powerpoint/2010/main" val="112213921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14652" y="640782"/>
            <a:ext cx="10515600" cy="570642"/>
          </a:xfrm>
          <a:prstGeom prst="rect">
            <a:avLst/>
          </a:prstGeom>
          <a:noFill/>
          <a:ln>
            <a:noFill/>
          </a:ln>
        </p:spPr>
        <p:style>
          <a:lnRef idx="2">
            <a:schemeClr val="dk1"/>
          </a:lnRef>
          <a:fillRef idx="1">
            <a:schemeClr val="lt1"/>
          </a:fillRef>
          <a:effectRef idx="0">
            <a:schemeClr val="dk1"/>
          </a:effectRef>
          <a:fontRef idx="minor">
            <a:schemeClr val="dk1"/>
          </a:fontRef>
        </p:style>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dirty="0">
                <a:solidFill>
                  <a:schemeClr val="tx2"/>
                </a:solidFill>
                <a:latin typeface="Arial" charset="0"/>
                <a:ea typeface="Arial" charset="0"/>
                <a:cs typeface="Arial" charset="0"/>
              </a:rPr>
              <a:t>Identity &amp; Access Management</a:t>
            </a:r>
          </a:p>
        </p:txBody>
      </p:sp>
      <p:grpSp>
        <p:nvGrpSpPr>
          <p:cNvPr id="7" name="Group 6"/>
          <p:cNvGrpSpPr/>
          <p:nvPr/>
        </p:nvGrpSpPr>
        <p:grpSpPr>
          <a:xfrm>
            <a:off x="368933" y="1507067"/>
            <a:ext cx="3379442" cy="4675810"/>
            <a:chOff x="368933" y="1507067"/>
            <a:chExt cx="3379442" cy="4675810"/>
          </a:xfrm>
        </p:grpSpPr>
        <p:sp>
          <p:nvSpPr>
            <p:cNvPr id="64" name="Rectangle 27"/>
            <p:cNvSpPr>
              <a:spLocks noChangeArrowheads="1"/>
            </p:cNvSpPr>
            <p:nvPr/>
          </p:nvSpPr>
          <p:spPr bwMode="auto">
            <a:xfrm>
              <a:off x="780022" y="5119682"/>
              <a:ext cx="2743168" cy="31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endParaRPr lang="en-US" altLang="en-US" sz="1400" dirty="0">
                <a:solidFill>
                  <a:schemeClr val="tx1">
                    <a:lumMod val="65000"/>
                  </a:schemeClr>
                </a:solidFill>
                <a:cs typeface="Arial" panose="020B0604020202020204" pitchFamily="34" charset="0"/>
              </a:endParaRPr>
            </a:p>
          </p:txBody>
        </p:sp>
        <p:sp>
          <p:nvSpPr>
            <p:cNvPr id="48" name="Rectangle 27"/>
            <p:cNvSpPr>
              <a:spLocks noChangeArrowheads="1"/>
            </p:cNvSpPr>
            <p:nvPr/>
          </p:nvSpPr>
          <p:spPr bwMode="auto">
            <a:xfrm>
              <a:off x="725508" y="5249911"/>
              <a:ext cx="3022867" cy="4229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400" dirty="0">
                  <a:solidFill>
                    <a:schemeClr val="tx1">
                      <a:lumMod val="65000"/>
                    </a:schemeClr>
                  </a:solidFill>
                  <a:cs typeface="Arial" panose="020B0604020202020204" pitchFamily="34" charset="0"/>
                </a:rPr>
                <a:t>Security Intelligence </a:t>
              </a:r>
              <a:br>
                <a:rPr lang="en-US" altLang="en-US" sz="1400" dirty="0">
                  <a:solidFill>
                    <a:schemeClr val="tx1">
                      <a:lumMod val="65000"/>
                    </a:schemeClr>
                  </a:solidFill>
                  <a:cs typeface="Arial" panose="020B0604020202020204" pitchFamily="34" charset="0"/>
                </a:rPr>
              </a:br>
              <a:r>
                <a:rPr lang="en-US" altLang="en-US" sz="1400" dirty="0">
                  <a:solidFill>
                    <a:schemeClr val="tx1">
                      <a:lumMod val="65000"/>
                    </a:schemeClr>
                  </a:solidFill>
                  <a:cs typeface="Arial" panose="020B0604020202020204" pitchFamily="34" charset="0"/>
                </a:rPr>
                <a:t>&amp; Monitoring</a:t>
              </a:r>
            </a:p>
          </p:txBody>
        </p:sp>
        <p:cxnSp>
          <p:nvCxnSpPr>
            <p:cNvPr id="41" name="Straight Arrow Connector 40"/>
            <p:cNvCxnSpPr/>
            <p:nvPr/>
          </p:nvCxnSpPr>
          <p:spPr>
            <a:xfrm>
              <a:off x="542588" y="1507067"/>
              <a:ext cx="0" cy="4675810"/>
            </a:xfrm>
            <a:prstGeom prst="straightConnector1">
              <a:avLst/>
            </a:prstGeom>
            <a:ln>
              <a:headEnd type="oval"/>
              <a:tailEnd type="triangl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368933" y="2474013"/>
              <a:ext cx="2485016" cy="314526"/>
              <a:chOff x="441064" y="1407868"/>
              <a:chExt cx="2485016" cy="356388"/>
            </a:xfrm>
          </p:grpSpPr>
          <p:grpSp>
            <p:nvGrpSpPr>
              <p:cNvPr id="71" name="Group 70"/>
              <p:cNvGrpSpPr/>
              <p:nvPr/>
            </p:nvGrpSpPr>
            <p:grpSpPr>
              <a:xfrm>
                <a:off x="441064" y="1435455"/>
                <a:ext cx="301214" cy="301214"/>
                <a:chOff x="2463501" y="2592593"/>
                <a:chExt cx="408791" cy="408791"/>
              </a:xfrm>
            </p:grpSpPr>
            <p:sp>
              <p:nvSpPr>
                <p:cNvPr id="73" name="Oval 72"/>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74" name="Oval 73"/>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sp>
            <p:nvSpPr>
              <p:cNvPr id="72" name="Rectangle 27"/>
              <p:cNvSpPr>
                <a:spLocks noChangeArrowheads="1"/>
              </p:cNvSpPr>
              <p:nvPr/>
            </p:nvSpPr>
            <p:spPr bwMode="auto">
              <a:xfrm>
                <a:off x="835545" y="1407868"/>
                <a:ext cx="2090535" cy="35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400" dirty="0">
                    <a:solidFill>
                      <a:schemeClr val="tx1">
                        <a:lumMod val="65000"/>
                      </a:schemeClr>
                    </a:solidFill>
                    <a:cs typeface="Arial" panose="020B0604020202020204" pitchFamily="34" charset="0"/>
                  </a:rPr>
                  <a:t>Network Security</a:t>
                </a:r>
              </a:p>
            </p:txBody>
          </p:sp>
        </p:grpSp>
        <p:grpSp>
          <p:nvGrpSpPr>
            <p:cNvPr id="43" name="Group 42"/>
            <p:cNvGrpSpPr/>
            <p:nvPr/>
          </p:nvGrpSpPr>
          <p:grpSpPr>
            <a:xfrm>
              <a:off x="368933" y="3311606"/>
              <a:ext cx="2485016" cy="314526"/>
              <a:chOff x="441064" y="1407868"/>
              <a:chExt cx="2485016" cy="356388"/>
            </a:xfrm>
          </p:grpSpPr>
          <p:grpSp>
            <p:nvGrpSpPr>
              <p:cNvPr id="67" name="Group 66"/>
              <p:cNvGrpSpPr/>
              <p:nvPr/>
            </p:nvGrpSpPr>
            <p:grpSpPr>
              <a:xfrm>
                <a:off x="441064" y="1435455"/>
                <a:ext cx="301214" cy="301214"/>
                <a:chOff x="2463501" y="2592593"/>
                <a:chExt cx="408791" cy="408791"/>
              </a:xfrm>
            </p:grpSpPr>
            <p:sp>
              <p:nvSpPr>
                <p:cNvPr id="69" name="Oval 68"/>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70" name="Oval 69"/>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sp>
            <p:nvSpPr>
              <p:cNvPr id="68" name="Rectangle 27"/>
              <p:cNvSpPr>
                <a:spLocks noChangeArrowheads="1"/>
              </p:cNvSpPr>
              <p:nvPr/>
            </p:nvSpPr>
            <p:spPr bwMode="auto">
              <a:xfrm>
                <a:off x="835545" y="1407868"/>
                <a:ext cx="2090535" cy="35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400" dirty="0">
                    <a:solidFill>
                      <a:schemeClr val="tx1">
                        <a:lumMod val="65000"/>
                      </a:schemeClr>
                    </a:solidFill>
                    <a:cs typeface="Arial" panose="020B0604020202020204" pitchFamily="34" charset="0"/>
                  </a:rPr>
                  <a:t>Data Security</a:t>
                </a:r>
              </a:p>
            </p:txBody>
          </p:sp>
        </p:grpSp>
        <p:grpSp>
          <p:nvGrpSpPr>
            <p:cNvPr id="45" name="Group 44"/>
            <p:cNvGrpSpPr/>
            <p:nvPr/>
          </p:nvGrpSpPr>
          <p:grpSpPr>
            <a:xfrm>
              <a:off x="398855" y="4274606"/>
              <a:ext cx="301214" cy="265833"/>
              <a:chOff x="2463501" y="2592593"/>
              <a:chExt cx="408791" cy="408791"/>
            </a:xfrm>
          </p:grpSpPr>
          <p:sp>
            <p:nvSpPr>
              <p:cNvPr id="61" name="Oval 60"/>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62" name="Oval 61"/>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sp>
          <p:nvSpPr>
            <p:cNvPr id="46" name="Rectangle 27"/>
            <p:cNvSpPr>
              <a:spLocks noChangeArrowheads="1"/>
            </p:cNvSpPr>
            <p:nvPr/>
          </p:nvSpPr>
          <p:spPr bwMode="auto">
            <a:xfrm>
              <a:off x="734547" y="5142392"/>
              <a:ext cx="2090535" cy="31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endParaRPr lang="en-US" altLang="en-US" sz="1400" dirty="0">
                <a:solidFill>
                  <a:schemeClr val="tx1">
                    <a:lumMod val="65000"/>
                  </a:schemeClr>
                </a:solidFill>
                <a:cs typeface="Arial" panose="020B0604020202020204" pitchFamily="34" charset="0"/>
              </a:endParaRPr>
            </a:p>
          </p:txBody>
        </p:sp>
        <p:grpSp>
          <p:nvGrpSpPr>
            <p:cNvPr id="47" name="Group 46"/>
            <p:cNvGrpSpPr/>
            <p:nvPr/>
          </p:nvGrpSpPr>
          <p:grpSpPr>
            <a:xfrm>
              <a:off x="387237" y="5319893"/>
              <a:ext cx="301215" cy="265833"/>
              <a:chOff x="2463501" y="1889519"/>
              <a:chExt cx="408791" cy="408788"/>
            </a:xfrm>
          </p:grpSpPr>
          <p:sp>
            <p:nvSpPr>
              <p:cNvPr id="59" name="Oval 58"/>
              <p:cNvSpPr/>
              <p:nvPr/>
            </p:nvSpPr>
            <p:spPr>
              <a:xfrm>
                <a:off x="2463501" y="1889519"/>
                <a:ext cx="408791" cy="4087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60" name="Oval 59"/>
              <p:cNvSpPr/>
              <p:nvPr/>
            </p:nvSpPr>
            <p:spPr>
              <a:xfrm>
                <a:off x="2555837" y="1981873"/>
                <a:ext cx="224118" cy="22411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grpSp>
          <p:nvGrpSpPr>
            <p:cNvPr id="50" name="Group 49"/>
            <p:cNvGrpSpPr/>
            <p:nvPr/>
          </p:nvGrpSpPr>
          <p:grpSpPr>
            <a:xfrm>
              <a:off x="368933" y="1727963"/>
              <a:ext cx="2485016" cy="314526"/>
              <a:chOff x="441064" y="1407868"/>
              <a:chExt cx="2485016" cy="356388"/>
            </a:xfrm>
          </p:grpSpPr>
          <p:grpSp>
            <p:nvGrpSpPr>
              <p:cNvPr id="55" name="Group 54"/>
              <p:cNvGrpSpPr/>
              <p:nvPr/>
            </p:nvGrpSpPr>
            <p:grpSpPr>
              <a:xfrm>
                <a:off x="441064" y="1435455"/>
                <a:ext cx="301214" cy="301214"/>
                <a:chOff x="2463501" y="2592593"/>
                <a:chExt cx="408791" cy="408791"/>
              </a:xfrm>
            </p:grpSpPr>
            <p:sp>
              <p:nvSpPr>
                <p:cNvPr id="57" name="Oval 56"/>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ectangle 27"/>
              <p:cNvSpPr>
                <a:spLocks noChangeArrowheads="1"/>
              </p:cNvSpPr>
              <p:nvPr/>
            </p:nvSpPr>
            <p:spPr bwMode="auto">
              <a:xfrm>
                <a:off x="835545" y="1407868"/>
                <a:ext cx="2090535" cy="35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nSpc>
                    <a:spcPct val="90000"/>
                  </a:lnSpc>
                </a:pPr>
                <a:r>
                  <a:rPr lang="en-US" altLang="en-US" sz="1400" b="1" dirty="0">
                    <a:solidFill>
                      <a:schemeClr val="tx1">
                        <a:lumMod val="65000"/>
                      </a:schemeClr>
                    </a:solidFill>
                    <a:latin typeface="Arial" panose="020B0604020202020204" pitchFamily="34" charset="0"/>
                    <a:ea typeface="MS PGothic" panose="020B0600070205080204" pitchFamily="34" charset="-128"/>
                    <a:cs typeface="Arial" panose="020B0604020202020204" pitchFamily="34" charset="0"/>
                  </a:rPr>
                  <a:t>Identity &amp; Access</a:t>
                </a:r>
              </a:p>
            </p:txBody>
          </p:sp>
        </p:grpSp>
        <p:sp>
          <p:nvSpPr>
            <p:cNvPr id="51" name="Rectangle 50"/>
            <p:cNvSpPr/>
            <p:nvPr/>
          </p:nvSpPr>
          <p:spPr>
            <a:xfrm>
              <a:off x="768106" y="4306403"/>
              <a:ext cx="1732846" cy="239039"/>
            </a:xfrm>
            <a:prstGeom prst="rect">
              <a:avLst/>
            </a:prstGeom>
            <a:noFill/>
            <a:ln>
              <a:noFill/>
            </a:ln>
          </p:spPr>
          <p:txBody>
            <a:bodyPr anchor="ctr"/>
            <a:lstStyle/>
            <a:p>
              <a:pPr>
                <a:lnSpc>
                  <a:spcPct val="90000"/>
                </a:lnSpc>
              </a:pPr>
              <a:r>
                <a:rPr lang="en-US" altLang="en-US" sz="1400" dirty="0">
                  <a:solidFill>
                    <a:schemeClr val="tx1">
                      <a:lumMod val="65000"/>
                    </a:schemeClr>
                  </a:solidFill>
                  <a:cs typeface="Arial" panose="020B0604020202020204" pitchFamily="34" charset="0"/>
                </a:rPr>
                <a:t>Secure Dev-Ops</a:t>
              </a:r>
            </a:p>
            <a:p>
              <a:pPr>
                <a:lnSpc>
                  <a:spcPct val="90000"/>
                </a:lnSpc>
              </a:pPr>
              <a:r>
                <a:rPr lang="en-US" altLang="en-US" sz="1400" dirty="0" smtClean="0">
                  <a:solidFill>
                    <a:schemeClr val="tx1">
                      <a:lumMod val="65000"/>
                    </a:schemeClr>
                  </a:solidFill>
                  <a:latin typeface="Arial" panose="020B0604020202020204" pitchFamily="34" charset="0"/>
                  <a:ea typeface="MS PGothic" panose="020B0600070205080204" pitchFamily="34" charset="-128"/>
                  <a:cs typeface="Arial" panose="020B0604020202020204" pitchFamily="34" charset="0"/>
                </a:rPr>
                <a:t>&amp; Application Security </a:t>
              </a:r>
              <a:endParaRPr lang="en-US" altLang="en-US" sz="1400" dirty="0">
                <a:solidFill>
                  <a:schemeClr val="tx1">
                    <a:lumMod val="65000"/>
                  </a:schemeClr>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75" name="Rectangle 74"/>
          <p:cNvSpPr/>
          <p:nvPr/>
        </p:nvSpPr>
        <p:spPr>
          <a:xfrm>
            <a:off x="1108855" y="6059035"/>
            <a:ext cx="10366734" cy="323165"/>
          </a:xfrm>
          <a:prstGeom prst="rect">
            <a:avLst/>
          </a:prstGeom>
        </p:spPr>
        <p:txBody>
          <a:bodyPr wrap="square">
            <a:spAutoFit/>
          </a:bodyPr>
          <a:lstStyle/>
          <a:p>
            <a:r>
              <a:rPr lang="en-US" sz="1500" dirty="0">
                <a:hlinkClick r:id="rId3"/>
              </a:rPr>
              <a:t>https://developer.ibm.com/cloudarchitecture/docs/security/securing-workloads-ibm-cloud/identity-access-management/</a:t>
            </a:r>
            <a:r>
              <a:rPr lang="en-US" sz="1500" dirty="0"/>
              <a:t>  </a:t>
            </a:r>
          </a:p>
        </p:txBody>
      </p:sp>
      <p:sp>
        <p:nvSpPr>
          <p:cNvPr id="39" name="Rectangle 38"/>
          <p:cNvSpPr/>
          <p:nvPr/>
        </p:nvSpPr>
        <p:spPr bwMode="auto">
          <a:xfrm>
            <a:off x="2924121" y="1561614"/>
            <a:ext cx="8528408" cy="2284117"/>
          </a:xfrm>
          <a:prstGeom prst="rect">
            <a:avLst/>
          </a:prstGeom>
          <a:solidFill>
            <a:schemeClr val="bg1">
              <a:lumMod val="95000"/>
            </a:schemeClr>
          </a:solidFill>
          <a:ln w="19050">
            <a:noFill/>
          </a:ln>
          <a:effectLst/>
          <a:extLst/>
        </p:spPr>
        <p:txBody>
          <a:bodyPr lIns="131660" tIns="65831" rIns="131660" bIns="65831"/>
          <a:lstStyle/>
          <a:p>
            <a:pPr>
              <a:defRPr/>
            </a:pPr>
            <a:endParaRPr lang="en-US" sz="1600" dirty="0"/>
          </a:p>
        </p:txBody>
      </p:sp>
      <p:sp>
        <p:nvSpPr>
          <p:cNvPr id="76" name="Rectangle 14"/>
          <p:cNvSpPr>
            <a:spLocks/>
          </p:cNvSpPr>
          <p:nvPr/>
        </p:nvSpPr>
        <p:spPr bwMode="auto">
          <a:xfrm>
            <a:off x="2918349" y="1742131"/>
            <a:ext cx="2953270" cy="5444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58516" bIns="0">
            <a:spAutoFit/>
          </a:bodyPr>
          <a:lstStyle/>
          <a:p>
            <a:pPr marL="54863">
              <a:lnSpc>
                <a:spcPct val="90000"/>
              </a:lnSpc>
            </a:pPr>
            <a:r>
              <a:rPr lang="en-US" sz="1400" b="1" dirty="0">
                <a:solidFill>
                  <a:srgbClr val="00649D"/>
                </a:solidFill>
                <a:latin typeface="Arial Bold" charset="0"/>
                <a:sym typeface="HelvNeue Bold for IBM" charset="0"/>
              </a:rPr>
              <a:t>Platform identity &amp; </a:t>
            </a:r>
            <a:r>
              <a:rPr lang="en-US" sz="1400" b="1" dirty="0" smtClean="0">
                <a:solidFill>
                  <a:srgbClr val="00649D"/>
                </a:solidFill>
                <a:latin typeface="Arial Bold" charset="0"/>
                <a:sym typeface="HelvNeue Bold for IBM" charset="0"/>
              </a:rPr>
              <a:t>authentication </a:t>
            </a:r>
            <a:r>
              <a:rPr lang="en-US" sz="1100" dirty="0" smtClean="0">
                <a:cs typeface="Arial" panose="020B0604020202020204" pitchFamily="34" charset="0"/>
                <a:sym typeface="HelvNeue Bold for IBM" charset="0"/>
              </a:rPr>
              <a:t>e.g</a:t>
            </a:r>
            <a:r>
              <a:rPr lang="en-US" sz="1100" dirty="0">
                <a:cs typeface="Arial" panose="020B0604020202020204" pitchFamily="34" charset="0"/>
                <a:sym typeface="HelvNeue Bold for IBM" charset="0"/>
              </a:rPr>
              <a:t>., Developers login to Bluemix </a:t>
            </a:r>
            <a:br>
              <a:rPr lang="en-US" sz="1100" dirty="0">
                <a:cs typeface="Arial" panose="020B0604020202020204" pitchFamily="34" charset="0"/>
                <a:sym typeface="HelvNeue Bold for IBM" charset="0"/>
              </a:rPr>
            </a:br>
            <a:r>
              <a:rPr lang="en-US" sz="1100" dirty="0">
                <a:cs typeface="Arial" panose="020B0604020202020204" pitchFamily="34" charset="0"/>
                <a:sym typeface="HelvNeue Bold for IBM" charset="0"/>
              </a:rPr>
              <a:t>using IBM id</a:t>
            </a:r>
          </a:p>
        </p:txBody>
      </p:sp>
      <p:sp>
        <p:nvSpPr>
          <p:cNvPr id="77" name="Rectangle 14"/>
          <p:cNvSpPr>
            <a:spLocks/>
          </p:cNvSpPr>
          <p:nvPr/>
        </p:nvSpPr>
        <p:spPr bwMode="auto">
          <a:xfrm>
            <a:off x="8783158" y="1700113"/>
            <a:ext cx="2744959" cy="5444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58516" bIns="0">
            <a:spAutoFit/>
          </a:bodyPr>
          <a:lstStyle/>
          <a:p>
            <a:pPr marL="54863">
              <a:lnSpc>
                <a:spcPct val="90000"/>
              </a:lnSpc>
            </a:pPr>
            <a:r>
              <a:rPr lang="en-US" sz="1400" b="1" dirty="0">
                <a:solidFill>
                  <a:srgbClr val="00649D"/>
                </a:solidFill>
                <a:latin typeface="Arial Bold" charset="0"/>
                <a:sym typeface="HelvNeue Bold for IBM" charset="0"/>
              </a:rPr>
              <a:t>Application </a:t>
            </a:r>
            <a:r>
              <a:rPr lang="en-US" sz="1400" b="1" dirty="0" smtClean="0">
                <a:solidFill>
                  <a:srgbClr val="00649D"/>
                </a:solidFill>
                <a:latin typeface="Arial Bold" charset="0"/>
                <a:sym typeface="HelvNeue Bold for IBM" charset="0"/>
              </a:rPr>
              <a:t>identity integration</a:t>
            </a:r>
            <a:endParaRPr lang="en-US" sz="1400" b="1" dirty="0">
              <a:solidFill>
                <a:srgbClr val="00649D"/>
              </a:solidFill>
              <a:latin typeface="Arial Bold" charset="0"/>
              <a:sym typeface="HelvNeue Bold for IBM" charset="0"/>
            </a:endParaRPr>
          </a:p>
          <a:p>
            <a:pPr marL="54863">
              <a:lnSpc>
                <a:spcPct val="90000"/>
              </a:lnSpc>
            </a:pPr>
            <a:r>
              <a:rPr lang="en-US" sz="1100" dirty="0">
                <a:cs typeface="Arial" panose="020B0604020202020204" pitchFamily="34" charset="0"/>
                <a:sym typeface="HelvNeue Bold for IBM" charset="0"/>
              </a:rPr>
              <a:t>e.g., Banking customers login to mobile apps, using </a:t>
            </a:r>
            <a:r>
              <a:rPr lang="en-US" sz="1100" dirty="0" smtClean="0">
                <a:cs typeface="Arial" panose="020B0604020202020204" pitchFamily="34" charset="0"/>
                <a:sym typeface="HelvNeue Bold for IBM" charset="0"/>
              </a:rPr>
              <a:t>App ID service</a:t>
            </a:r>
            <a:endParaRPr lang="en-US" sz="1100" dirty="0">
              <a:cs typeface="Arial" panose="020B0604020202020204" pitchFamily="34" charset="0"/>
              <a:sym typeface="HelvNeue Bold for IBM" charset="0"/>
            </a:endParaRPr>
          </a:p>
        </p:txBody>
      </p:sp>
      <p:sp>
        <p:nvSpPr>
          <p:cNvPr id="78" name="TextBox 77"/>
          <p:cNvSpPr txBox="1"/>
          <p:nvPr/>
        </p:nvSpPr>
        <p:spPr>
          <a:xfrm>
            <a:off x="2995897" y="2343791"/>
            <a:ext cx="3040365" cy="1449628"/>
          </a:xfrm>
          <a:prstGeom prst="rect">
            <a:avLst/>
          </a:prstGeom>
          <a:noFill/>
        </p:spPr>
        <p:txBody>
          <a:bodyPr wrap="square" lIns="109728" tIns="54864" rIns="109728" bIns="54864" rtlCol="0">
            <a:spAutoFit/>
          </a:bodyPr>
          <a:lstStyle/>
          <a:p>
            <a:pPr marL="242316" indent="-187452">
              <a:lnSpc>
                <a:spcPct val="90000"/>
              </a:lnSpc>
              <a:spcBef>
                <a:spcPts val="576"/>
              </a:spcBef>
              <a:buFont typeface="Arial"/>
              <a:buChar char="•"/>
            </a:pPr>
            <a:r>
              <a:rPr lang="en-US" sz="1600" dirty="0">
                <a:sym typeface="HelvNeue Bold for IBM" charset="0"/>
              </a:rPr>
              <a:t>Foundation to IBM Cloud &amp; Digital</a:t>
            </a:r>
          </a:p>
          <a:p>
            <a:pPr marL="242316" indent="-187452">
              <a:lnSpc>
                <a:spcPct val="90000"/>
              </a:lnSpc>
              <a:spcBef>
                <a:spcPts val="576"/>
              </a:spcBef>
              <a:buFont typeface="Arial"/>
              <a:buChar char="•"/>
            </a:pPr>
            <a:r>
              <a:rPr lang="en-US" sz="1600" dirty="0">
                <a:sym typeface="HelvNeue Bold for IBM" charset="0"/>
              </a:rPr>
              <a:t>Authentication &amp; Federation</a:t>
            </a:r>
          </a:p>
          <a:p>
            <a:pPr marL="242316" indent="-187452">
              <a:lnSpc>
                <a:spcPct val="90000"/>
              </a:lnSpc>
              <a:spcBef>
                <a:spcPts val="576"/>
              </a:spcBef>
              <a:buFont typeface="Arial"/>
              <a:buChar char="•"/>
            </a:pPr>
            <a:r>
              <a:rPr lang="en-US" sz="1600" dirty="0">
                <a:sym typeface="HelvNeue Bold for IBM" charset="0"/>
              </a:rPr>
              <a:t>SSO with IBM.com applications</a:t>
            </a:r>
          </a:p>
          <a:p>
            <a:pPr marL="242316" indent="-187452">
              <a:lnSpc>
                <a:spcPct val="90000"/>
              </a:lnSpc>
              <a:spcBef>
                <a:spcPts val="576"/>
              </a:spcBef>
              <a:buFont typeface="Arial"/>
              <a:buChar char="•"/>
            </a:pPr>
            <a:r>
              <a:rPr lang="en-US" sz="1600" dirty="0">
                <a:sym typeface="HelvNeue Bold for IBM" charset="0"/>
              </a:rPr>
              <a:t>Service IDs and API keys</a:t>
            </a:r>
          </a:p>
        </p:txBody>
      </p:sp>
      <p:sp>
        <p:nvSpPr>
          <p:cNvPr id="79" name="TextBox 78"/>
          <p:cNvSpPr txBox="1"/>
          <p:nvPr/>
        </p:nvSpPr>
        <p:spPr>
          <a:xfrm>
            <a:off x="8695970" y="2251448"/>
            <a:ext cx="2817520" cy="1594283"/>
          </a:xfrm>
          <a:prstGeom prst="rect">
            <a:avLst/>
          </a:prstGeom>
          <a:noFill/>
        </p:spPr>
        <p:txBody>
          <a:bodyPr wrap="square" lIns="109728" tIns="54864" rIns="109728" bIns="54864" rtlCol="0">
            <a:spAutoFit/>
          </a:bodyPr>
          <a:lstStyle/>
          <a:p>
            <a:pPr marL="242316" indent="-187452">
              <a:lnSpc>
                <a:spcPct val="90000"/>
              </a:lnSpc>
              <a:spcBef>
                <a:spcPts val="576"/>
              </a:spcBef>
              <a:buFont typeface="Arial"/>
              <a:buChar char="•"/>
            </a:pPr>
            <a:r>
              <a:rPr lang="en-US" sz="1600" dirty="0">
                <a:sym typeface="HelvNeue Bold for IBM" charset="0"/>
              </a:rPr>
              <a:t>Application user authentications</a:t>
            </a:r>
          </a:p>
          <a:p>
            <a:pPr marL="242316" indent="-187452">
              <a:lnSpc>
                <a:spcPct val="90000"/>
              </a:lnSpc>
              <a:spcBef>
                <a:spcPts val="576"/>
              </a:spcBef>
              <a:buFont typeface="Arial"/>
              <a:buChar char="•"/>
            </a:pPr>
            <a:r>
              <a:rPr lang="en-US" sz="1600" dirty="0">
                <a:sym typeface="HelvNeue Bold for IBM" charset="0"/>
              </a:rPr>
              <a:t>Developer focused APIs, SDKs</a:t>
            </a:r>
          </a:p>
          <a:p>
            <a:pPr marL="242316" indent="-187452">
              <a:lnSpc>
                <a:spcPct val="90000"/>
              </a:lnSpc>
              <a:spcBef>
                <a:spcPts val="576"/>
              </a:spcBef>
              <a:buFont typeface="Arial"/>
              <a:buChar char="•"/>
            </a:pPr>
            <a:r>
              <a:rPr lang="en-US" sz="1600" dirty="0">
                <a:sym typeface="HelvNeue Bold for IBM" charset="0"/>
              </a:rPr>
              <a:t>Omni-channel interactions – web, mobile, IoT</a:t>
            </a:r>
          </a:p>
        </p:txBody>
      </p:sp>
      <p:sp>
        <p:nvSpPr>
          <p:cNvPr id="111" name="Rectangle 14"/>
          <p:cNvSpPr>
            <a:spLocks/>
          </p:cNvSpPr>
          <p:nvPr/>
        </p:nvSpPr>
        <p:spPr bwMode="auto">
          <a:xfrm>
            <a:off x="6036262" y="1708104"/>
            <a:ext cx="2415903" cy="5444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58516" bIns="0">
            <a:spAutoFit/>
          </a:bodyPr>
          <a:lstStyle/>
          <a:p>
            <a:pPr marL="54863">
              <a:lnSpc>
                <a:spcPct val="90000"/>
              </a:lnSpc>
            </a:pPr>
            <a:r>
              <a:rPr lang="en-US" sz="1400" b="1" dirty="0">
                <a:solidFill>
                  <a:srgbClr val="00649D"/>
                </a:solidFill>
                <a:latin typeface="Arial Bold" charset="0"/>
                <a:sym typeface="HelvNeue Bold for IBM" charset="0"/>
              </a:rPr>
              <a:t>Granular access control</a:t>
            </a:r>
          </a:p>
          <a:p>
            <a:pPr marL="54863">
              <a:lnSpc>
                <a:spcPct val="90000"/>
              </a:lnSpc>
            </a:pPr>
            <a:r>
              <a:rPr lang="en-US" sz="1100" dirty="0">
                <a:cs typeface="Arial" panose="020B0604020202020204" pitchFamily="34" charset="0"/>
                <a:sym typeface="HelvNeue Bold for IBM" charset="0"/>
              </a:rPr>
              <a:t>e.g., Configure that security admins can change encryption keys</a:t>
            </a:r>
          </a:p>
        </p:txBody>
      </p:sp>
      <p:sp>
        <p:nvSpPr>
          <p:cNvPr id="112" name="TextBox 111"/>
          <p:cNvSpPr txBox="1"/>
          <p:nvPr/>
        </p:nvSpPr>
        <p:spPr>
          <a:xfrm>
            <a:off x="5867072" y="2341425"/>
            <a:ext cx="2827066" cy="1372683"/>
          </a:xfrm>
          <a:prstGeom prst="rect">
            <a:avLst/>
          </a:prstGeom>
          <a:noFill/>
        </p:spPr>
        <p:txBody>
          <a:bodyPr wrap="square" lIns="109728" tIns="54864" rIns="109728" bIns="54864" rtlCol="0">
            <a:spAutoFit/>
          </a:bodyPr>
          <a:lstStyle/>
          <a:p>
            <a:pPr marL="242316" indent="-187452">
              <a:lnSpc>
                <a:spcPct val="90000"/>
              </a:lnSpc>
              <a:spcBef>
                <a:spcPts val="576"/>
              </a:spcBef>
              <a:buFont typeface="Arial"/>
              <a:buChar char="•"/>
            </a:pPr>
            <a:r>
              <a:rPr lang="en-US" sz="1600" dirty="0">
                <a:sym typeface="HelvNeue Bold for IBM" charset="0"/>
              </a:rPr>
              <a:t>Service level access control</a:t>
            </a:r>
          </a:p>
          <a:p>
            <a:pPr marL="242316" indent="-187452">
              <a:lnSpc>
                <a:spcPct val="90000"/>
              </a:lnSpc>
              <a:spcBef>
                <a:spcPts val="576"/>
              </a:spcBef>
              <a:buFont typeface="Arial"/>
              <a:buChar char="•"/>
            </a:pPr>
            <a:r>
              <a:rPr lang="en-US" sz="1600" dirty="0">
                <a:sym typeface="HelvNeue Bold for IBM" charset="0"/>
              </a:rPr>
              <a:t>Object level enabling privacy </a:t>
            </a:r>
          </a:p>
          <a:p>
            <a:pPr marL="242316" indent="-187452">
              <a:lnSpc>
                <a:spcPct val="90000"/>
              </a:lnSpc>
              <a:spcBef>
                <a:spcPts val="576"/>
              </a:spcBef>
              <a:buFont typeface="Arial"/>
              <a:buChar char="•"/>
            </a:pPr>
            <a:r>
              <a:rPr lang="en-US" sz="1600" dirty="0">
                <a:sym typeface="HelvNeue Bold for IBM" charset="0"/>
              </a:rPr>
              <a:t>Consistent model across services, roles, users and apps </a:t>
            </a:r>
          </a:p>
        </p:txBody>
      </p:sp>
      <p:cxnSp>
        <p:nvCxnSpPr>
          <p:cNvPr id="113" name="Straight Connector 112"/>
          <p:cNvCxnSpPr/>
          <p:nvPr/>
        </p:nvCxnSpPr>
        <p:spPr>
          <a:xfrm>
            <a:off x="8575675" y="1563982"/>
            <a:ext cx="0" cy="1781019"/>
          </a:xfrm>
          <a:prstGeom prst="line">
            <a:avLst/>
          </a:prstGeom>
        </p:spPr>
        <p:style>
          <a:lnRef idx="2">
            <a:schemeClr val="accent1"/>
          </a:lnRef>
          <a:fillRef idx="0">
            <a:schemeClr val="accent1"/>
          </a:fillRef>
          <a:effectRef idx="1">
            <a:schemeClr val="accent1"/>
          </a:effectRef>
          <a:fontRef idx="minor">
            <a:schemeClr val="tx1"/>
          </a:fontRef>
        </p:style>
      </p:cxnSp>
      <p:sp>
        <p:nvSpPr>
          <p:cNvPr id="5" name="Rectangle 4">
            <a:hlinkClick r:id="" action="ppaction://hlinkshowjump?jump=nextslide"/>
          </p:cNvPr>
          <p:cNvSpPr/>
          <p:nvPr/>
        </p:nvSpPr>
        <p:spPr>
          <a:xfrm rot="19332668">
            <a:off x="5040405" y="2170357"/>
            <a:ext cx="2366353" cy="707886"/>
          </a:xfrm>
          <a:prstGeom prst="rect">
            <a:avLst/>
          </a:prstGeom>
          <a:noFill/>
        </p:spPr>
        <p:txBody>
          <a:bodyPr wrap="none" lIns="91440" tIns="45720" rIns="91440" bIns="45720">
            <a:spAutoFit/>
          </a:bodyPr>
          <a:lstStyle/>
          <a:p>
            <a:pPr algn="ctr"/>
            <a:r>
              <a:rPr lang="en-US" sz="4000" b="0" cap="none" spc="0" smtClean="0">
                <a:ln w="0"/>
                <a:solidFill>
                  <a:schemeClr val="tx1"/>
                </a:solidFill>
                <a:effectLst>
                  <a:outerShdw blurRad="38100" dist="19050" dir="2700000" algn="tl" rotWithShape="0">
                    <a:schemeClr val="dk1">
                      <a:alpha val="40000"/>
                    </a:schemeClr>
                  </a:outerShdw>
                </a:effectLst>
              </a:rPr>
              <a:t>Cloud IAM</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14" name="Rectangle 113"/>
          <p:cNvSpPr/>
          <p:nvPr/>
        </p:nvSpPr>
        <p:spPr>
          <a:xfrm rot="19332668">
            <a:off x="9223018" y="2020890"/>
            <a:ext cx="1580882"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App ID</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15" name="Title 1"/>
          <p:cNvSpPr txBox="1">
            <a:spLocks/>
          </p:cNvSpPr>
          <p:nvPr/>
        </p:nvSpPr>
        <p:spPr bwMode="auto">
          <a:xfrm>
            <a:off x="2893704" y="1133420"/>
            <a:ext cx="8558825" cy="428195"/>
          </a:xfrm>
          <a:prstGeom prst="rect">
            <a:avLst/>
          </a:prstGeom>
          <a:solidFill>
            <a:schemeClr val="accent6"/>
          </a:solid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0">
            <a:scrgbClr r="0" g="0" b="0"/>
          </a:lnRef>
          <a:fillRef idx="0">
            <a:scrgbClr r="0" g="0" b="0"/>
          </a:fillRef>
          <a:effectRef idx="0">
            <a:scrgbClr r="0" g="0" b="0"/>
          </a:effectRef>
          <a:fontRef idx="minor">
            <a:schemeClr val="lt1"/>
          </a:fontRef>
        </p:style>
        <p:txBody>
          <a:bodyPr spcFirstLastPara="0" vert="horz" wrap="square" lIns="440787" tIns="40640" rIns="40640" bIns="40640" numCol="1" spcCol="1270" anchor="ctr" anchorCtr="0">
            <a:noAutofit/>
          </a:bodyPr>
          <a:lstStyle>
            <a:defPPr>
              <a:defRPr lang="en-US"/>
            </a:defPPr>
            <a:lvl1pPr lvl="0" algn="ctr" defTabSz="711200">
              <a:lnSpc>
                <a:spcPct val="90000"/>
              </a:lnSpc>
              <a:spcAft>
                <a:spcPct val="35000"/>
              </a:spcAft>
              <a:defRPr sz="1600" b="1" spc="67">
                <a:solidFill>
                  <a:schemeClr val="lt1"/>
                </a:solidFill>
                <a:latin typeface="+mn-lt"/>
                <a:cs typeface="Arial"/>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r>
              <a:rPr lang="en-US" dirty="0"/>
              <a:t>Identity and access management is key to Cloud adoption</a:t>
            </a:r>
          </a:p>
        </p:txBody>
      </p:sp>
      <p:pic>
        <p:nvPicPr>
          <p:cNvPr id="2" name="Picture 1"/>
          <p:cNvPicPr>
            <a:picLocks noChangeAspect="1"/>
          </p:cNvPicPr>
          <p:nvPr/>
        </p:nvPicPr>
        <p:blipFill>
          <a:blip r:embed="rId4"/>
          <a:stretch>
            <a:fillRect/>
          </a:stretch>
        </p:blipFill>
        <p:spPr>
          <a:xfrm>
            <a:off x="2893119" y="3922616"/>
            <a:ext cx="8634998" cy="2070100"/>
          </a:xfrm>
          <a:prstGeom prst="rect">
            <a:avLst/>
          </a:prstGeom>
        </p:spPr>
      </p:pic>
    </p:spTree>
    <p:extLst>
      <p:ext uri="{BB962C8B-B14F-4D97-AF65-F5344CB8AC3E}">
        <p14:creationId xmlns:p14="http://schemas.microsoft.com/office/powerpoint/2010/main" val="32698998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Identity &amp; Access Management </a:t>
            </a:r>
            <a:endParaRPr lang="en-US" dirty="0"/>
          </a:p>
        </p:txBody>
      </p:sp>
      <p:pic>
        <p:nvPicPr>
          <p:cNvPr id="8" name="Picture 7"/>
          <p:cNvPicPr>
            <a:picLocks noChangeAspect="1"/>
          </p:cNvPicPr>
          <p:nvPr/>
        </p:nvPicPr>
        <p:blipFill>
          <a:blip r:embed="rId2"/>
          <a:stretch>
            <a:fillRect/>
          </a:stretch>
        </p:blipFill>
        <p:spPr>
          <a:xfrm>
            <a:off x="331709" y="2562113"/>
            <a:ext cx="4152900" cy="2565400"/>
          </a:xfrm>
          <a:prstGeom prst="rect">
            <a:avLst/>
          </a:prstGeom>
        </p:spPr>
      </p:pic>
      <p:pic>
        <p:nvPicPr>
          <p:cNvPr id="9" name="Picture 8"/>
          <p:cNvPicPr>
            <a:picLocks noChangeAspect="1"/>
          </p:cNvPicPr>
          <p:nvPr/>
        </p:nvPicPr>
        <p:blipFill>
          <a:blip r:embed="rId3"/>
          <a:stretch>
            <a:fillRect/>
          </a:stretch>
        </p:blipFill>
        <p:spPr>
          <a:xfrm>
            <a:off x="3051414" y="4407494"/>
            <a:ext cx="3525548" cy="1833650"/>
          </a:xfrm>
          <a:prstGeom prst="rect">
            <a:avLst/>
          </a:prstGeom>
        </p:spPr>
      </p:pic>
      <p:pic>
        <p:nvPicPr>
          <p:cNvPr id="10" name="Picture 9"/>
          <p:cNvPicPr>
            <a:picLocks noChangeAspect="1"/>
          </p:cNvPicPr>
          <p:nvPr/>
        </p:nvPicPr>
        <p:blipFill>
          <a:blip r:embed="rId4"/>
          <a:stretch>
            <a:fillRect/>
          </a:stretch>
        </p:blipFill>
        <p:spPr>
          <a:xfrm>
            <a:off x="6576962" y="1887214"/>
            <a:ext cx="4696883" cy="1718086"/>
          </a:xfrm>
          <a:prstGeom prst="rect">
            <a:avLst/>
          </a:prstGeom>
        </p:spPr>
      </p:pic>
      <p:pic>
        <p:nvPicPr>
          <p:cNvPr id="11" name="Picture 10"/>
          <p:cNvPicPr>
            <a:picLocks noChangeAspect="1"/>
          </p:cNvPicPr>
          <p:nvPr/>
        </p:nvPicPr>
        <p:blipFill>
          <a:blip r:embed="rId5"/>
          <a:stretch>
            <a:fillRect/>
          </a:stretch>
        </p:blipFill>
        <p:spPr>
          <a:xfrm>
            <a:off x="8128887" y="3953763"/>
            <a:ext cx="3230033" cy="2147653"/>
          </a:xfrm>
          <a:prstGeom prst="rect">
            <a:avLst/>
          </a:prstGeom>
        </p:spPr>
      </p:pic>
      <p:sp>
        <p:nvSpPr>
          <p:cNvPr id="12" name="Rectangle 11"/>
          <p:cNvSpPr/>
          <p:nvPr/>
        </p:nvSpPr>
        <p:spPr>
          <a:xfrm>
            <a:off x="254000" y="1801887"/>
            <a:ext cx="4379383" cy="1200329"/>
          </a:xfrm>
          <a:prstGeom prst="rect">
            <a:avLst/>
          </a:prstGeom>
        </p:spPr>
        <p:txBody>
          <a:bodyPr wrap="square">
            <a:spAutoFit/>
          </a:bodyPr>
          <a:lstStyle/>
          <a:p>
            <a:r>
              <a:rPr lang="en-US" b="1" dirty="0" smtClean="0">
                <a:solidFill>
                  <a:schemeClr val="accent1"/>
                </a:solidFill>
                <a:latin typeface="plex-sans-regular" charset="0"/>
              </a:rPr>
              <a:t>Unified user management across Bluemix Platform and Infrastructure services</a:t>
            </a:r>
          </a:p>
          <a:p>
            <a:r>
              <a:rPr lang="en-US" b="1" dirty="0" smtClean="0">
                <a:solidFill>
                  <a:schemeClr val="accent1"/>
                </a:solidFill>
              </a:rPr>
              <a:t/>
            </a:r>
            <a:br>
              <a:rPr lang="en-US" b="1" dirty="0" smtClean="0">
                <a:solidFill>
                  <a:schemeClr val="accent1"/>
                </a:solidFill>
              </a:rPr>
            </a:br>
            <a:endParaRPr lang="en-US" b="1" dirty="0">
              <a:solidFill>
                <a:schemeClr val="accent1"/>
              </a:solidFill>
            </a:endParaRPr>
          </a:p>
        </p:txBody>
      </p:sp>
      <p:sp>
        <p:nvSpPr>
          <p:cNvPr id="13" name="Rectangle 12"/>
          <p:cNvSpPr/>
          <p:nvPr/>
        </p:nvSpPr>
        <p:spPr>
          <a:xfrm>
            <a:off x="5600306" y="1541293"/>
            <a:ext cx="4102491" cy="369332"/>
          </a:xfrm>
          <a:prstGeom prst="rect">
            <a:avLst/>
          </a:prstGeom>
        </p:spPr>
        <p:txBody>
          <a:bodyPr wrap="square">
            <a:spAutoFit/>
          </a:bodyPr>
          <a:lstStyle/>
          <a:p>
            <a:r>
              <a:rPr lang="en-US" b="1" dirty="0">
                <a:solidFill>
                  <a:schemeClr val="accent1"/>
                </a:solidFill>
                <a:latin typeface="plex-sans-regular" charset="0"/>
              </a:rPr>
              <a:t>API keys for user</a:t>
            </a:r>
            <a:r>
              <a:rPr lang="en-US" b="1">
                <a:solidFill>
                  <a:schemeClr val="accent1"/>
                </a:solidFill>
                <a:latin typeface="plex-sans-regular" charset="0"/>
              </a:rPr>
              <a:t> </a:t>
            </a:r>
            <a:r>
              <a:rPr lang="en-US" b="1" smtClean="0">
                <a:solidFill>
                  <a:schemeClr val="accent1"/>
                </a:solidFill>
                <a:latin typeface="plex-sans-regular" charset="0"/>
              </a:rPr>
              <a:t>authentication</a:t>
            </a:r>
            <a:endParaRPr lang="en-US" b="1" dirty="0">
              <a:solidFill>
                <a:schemeClr val="accent1"/>
              </a:solidFill>
              <a:latin typeface="plex-sans-regular" charset="0"/>
            </a:endParaRPr>
          </a:p>
        </p:txBody>
      </p:sp>
      <p:sp>
        <p:nvSpPr>
          <p:cNvPr id="14" name="Rectangle 13"/>
          <p:cNvSpPr/>
          <p:nvPr/>
        </p:nvSpPr>
        <p:spPr>
          <a:xfrm>
            <a:off x="7651551" y="3689699"/>
            <a:ext cx="2873544" cy="369332"/>
          </a:xfrm>
          <a:prstGeom prst="rect">
            <a:avLst/>
          </a:prstGeom>
        </p:spPr>
        <p:txBody>
          <a:bodyPr wrap="square">
            <a:spAutoFit/>
          </a:bodyPr>
          <a:lstStyle/>
          <a:p>
            <a:r>
              <a:rPr lang="en-US" b="1">
                <a:solidFill>
                  <a:schemeClr val="accent1"/>
                </a:solidFill>
                <a:latin typeface="plex-sans-regular" charset="0"/>
              </a:rPr>
              <a:t>Fine-grained access control</a:t>
            </a:r>
          </a:p>
        </p:txBody>
      </p:sp>
      <p:sp>
        <p:nvSpPr>
          <p:cNvPr id="15" name="Rectangle 14"/>
          <p:cNvSpPr/>
          <p:nvPr/>
        </p:nvSpPr>
        <p:spPr>
          <a:xfrm>
            <a:off x="2443691" y="6241144"/>
            <a:ext cx="8851900" cy="369332"/>
          </a:xfrm>
          <a:prstGeom prst="rect">
            <a:avLst/>
          </a:prstGeom>
        </p:spPr>
        <p:txBody>
          <a:bodyPr wrap="square">
            <a:spAutoFit/>
          </a:bodyPr>
          <a:lstStyle/>
          <a:p>
            <a:r>
              <a:rPr lang="en-US" dirty="0">
                <a:hlinkClick r:id="rId6"/>
              </a:rPr>
              <a:t>https://www.ibm.com/blogs/bluemix/2017/05/introducing-identity-access-management</a:t>
            </a:r>
            <a:r>
              <a:rPr lang="en-US" dirty="0" smtClean="0">
                <a:hlinkClick r:id="rId6"/>
              </a:rPr>
              <a:t>/</a:t>
            </a:r>
            <a:r>
              <a:rPr lang="en-US" dirty="0" smtClean="0"/>
              <a:t> </a:t>
            </a:r>
            <a:endParaRPr lang="en-US" dirty="0"/>
          </a:p>
        </p:txBody>
      </p:sp>
    </p:spTree>
    <p:extLst>
      <p:ext uri="{BB962C8B-B14F-4D97-AF65-F5344CB8AC3E}">
        <p14:creationId xmlns:p14="http://schemas.microsoft.com/office/powerpoint/2010/main" val="154467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300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ID</a:t>
            </a:r>
            <a:endParaRPr lang="en-US" dirty="0"/>
          </a:p>
        </p:txBody>
      </p:sp>
      <p:graphicFrame>
        <p:nvGraphicFramePr>
          <p:cNvPr id="5" name="Diagram 4"/>
          <p:cNvGraphicFramePr/>
          <p:nvPr>
            <p:extLst>
              <p:ext uri="{D42A27DB-BD31-4B8C-83A1-F6EECF244321}">
                <p14:modId xmlns:p14="http://schemas.microsoft.com/office/powerpoint/2010/main" val="443636881"/>
              </p:ext>
            </p:extLst>
          </p:nvPr>
        </p:nvGraphicFramePr>
        <p:xfrm>
          <a:off x="1844567" y="912812"/>
          <a:ext cx="5360274" cy="5274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7470304" y="1423615"/>
            <a:ext cx="4429596" cy="2138747"/>
          </a:xfrm>
          <a:prstGeom prst="rect">
            <a:avLst/>
          </a:prstGeom>
        </p:spPr>
      </p:pic>
      <p:pic>
        <p:nvPicPr>
          <p:cNvPr id="7" name="Picture 6"/>
          <p:cNvPicPr>
            <a:picLocks noChangeAspect="1"/>
          </p:cNvPicPr>
          <p:nvPr/>
        </p:nvPicPr>
        <p:blipFill>
          <a:blip r:embed="rId8"/>
          <a:stretch>
            <a:fillRect/>
          </a:stretch>
        </p:blipFill>
        <p:spPr>
          <a:xfrm>
            <a:off x="7470304" y="4119201"/>
            <a:ext cx="4429596" cy="2095332"/>
          </a:xfrm>
          <a:prstGeom prst="rect">
            <a:avLst/>
          </a:prstGeom>
        </p:spPr>
      </p:pic>
      <p:pic>
        <p:nvPicPr>
          <p:cNvPr id="3" name="Picture 2"/>
          <p:cNvPicPr>
            <a:picLocks noChangeAspect="1"/>
          </p:cNvPicPr>
          <p:nvPr/>
        </p:nvPicPr>
        <p:blipFill>
          <a:blip r:embed="rId9"/>
          <a:stretch>
            <a:fillRect/>
          </a:stretch>
        </p:blipFill>
        <p:spPr>
          <a:xfrm>
            <a:off x="406400" y="2519692"/>
            <a:ext cx="2255520" cy="1869428"/>
          </a:xfrm>
          <a:prstGeom prst="rect">
            <a:avLst/>
          </a:prstGeom>
        </p:spPr>
      </p:pic>
      <p:sp>
        <p:nvSpPr>
          <p:cNvPr id="8" name="Rectangle 7"/>
          <p:cNvSpPr/>
          <p:nvPr/>
        </p:nvSpPr>
        <p:spPr>
          <a:xfrm>
            <a:off x="2332487" y="6096620"/>
            <a:ext cx="5137817" cy="369332"/>
          </a:xfrm>
          <a:prstGeom prst="rect">
            <a:avLst/>
          </a:prstGeom>
        </p:spPr>
        <p:txBody>
          <a:bodyPr wrap="none">
            <a:spAutoFit/>
          </a:bodyPr>
          <a:lstStyle/>
          <a:p>
            <a:r>
              <a:rPr lang="en-US" dirty="0">
                <a:hlinkClick r:id="rId10"/>
              </a:rPr>
              <a:t>https</a:t>
            </a:r>
            <a:r>
              <a:rPr lang="en-US">
                <a:hlinkClick r:id="rId10"/>
              </a:rPr>
              <a:t>://</a:t>
            </a:r>
            <a:r>
              <a:rPr lang="en-US" dirty="0" smtClean="0">
                <a:hlinkClick r:id="rId10"/>
              </a:rPr>
              <a:t>console.bluemix.net/catalog/services/app-id</a:t>
            </a:r>
            <a:r>
              <a:rPr lang="en-US" dirty="0" smtClean="0"/>
              <a:t> </a:t>
            </a:r>
            <a:endParaRPr lang="en-US" dirty="0"/>
          </a:p>
        </p:txBody>
      </p:sp>
    </p:spTree>
    <p:extLst>
      <p:ext uri="{BB962C8B-B14F-4D97-AF65-F5344CB8AC3E}">
        <p14:creationId xmlns:p14="http://schemas.microsoft.com/office/powerpoint/2010/main" val="104982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11151" y="814440"/>
            <a:ext cx="10515600" cy="570642"/>
          </a:xfrm>
          <a:prstGeom prst="rect">
            <a:avLst/>
          </a:prstGeom>
          <a:noFill/>
          <a:ln>
            <a:noFill/>
          </a:ln>
        </p:spPr>
        <p:style>
          <a:lnRef idx="2">
            <a:schemeClr val="dk1"/>
          </a:lnRef>
          <a:fillRef idx="1">
            <a:schemeClr val="lt1"/>
          </a:fillRef>
          <a:effectRef idx="0">
            <a:schemeClr val="dk1"/>
          </a:effectRef>
          <a:fontRef idx="minor">
            <a:schemeClr val="dk1"/>
          </a:fontRef>
        </p:style>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dirty="0" smtClean="0">
                <a:solidFill>
                  <a:schemeClr val="tx2"/>
                </a:solidFill>
                <a:latin typeface="Arial" charset="0"/>
                <a:ea typeface="Arial" charset="0"/>
                <a:cs typeface="Arial" charset="0"/>
              </a:rPr>
              <a:t>Network Security</a:t>
            </a:r>
            <a:endParaRPr lang="en-US" sz="2400" dirty="0">
              <a:solidFill>
                <a:schemeClr val="tx2"/>
              </a:solidFill>
              <a:latin typeface="Arial" charset="0"/>
              <a:ea typeface="Arial" charset="0"/>
              <a:cs typeface="Arial" charset="0"/>
            </a:endParaRPr>
          </a:p>
        </p:txBody>
      </p:sp>
      <p:grpSp>
        <p:nvGrpSpPr>
          <p:cNvPr id="7" name="Group 6"/>
          <p:cNvGrpSpPr/>
          <p:nvPr/>
        </p:nvGrpSpPr>
        <p:grpSpPr>
          <a:xfrm>
            <a:off x="368933" y="1507067"/>
            <a:ext cx="3379442" cy="4675810"/>
            <a:chOff x="368933" y="1507067"/>
            <a:chExt cx="3379442" cy="4675810"/>
          </a:xfrm>
        </p:grpSpPr>
        <p:sp>
          <p:nvSpPr>
            <p:cNvPr id="64" name="Rectangle 27"/>
            <p:cNvSpPr>
              <a:spLocks noChangeArrowheads="1"/>
            </p:cNvSpPr>
            <p:nvPr/>
          </p:nvSpPr>
          <p:spPr bwMode="auto">
            <a:xfrm>
              <a:off x="780022" y="5119682"/>
              <a:ext cx="2743168" cy="31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endParaRPr lang="en-US" altLang="en-US" sz="1400" dirty="0">
                <a:solidFill>
                  <a:schemeClr val="tx1">
                    <a:lumMod val="65000"/>
                  </a:schemeClr>
                </a:solidFill>
                <a:cs typeface="Arial" panose="020B0604020202020204" pitchFamily="34" charset="0"/>
              </a:endParaRPr>
            </a:p>
          </p:txBody>
        </p:sp>
        <p:sp>
          <p:nvSpPr>
            <p:cNvPr id="48" name="Rectangle 27"/>
            <p:cNvSpPr>
              <a:spLocks noChangeArrowheads="1"/>
            </p:cNvSpPr>
            <p:nvPr/>
          </p:nvSpPr>
          <p:spPr bwMode="auto">
            <a:xfrm>
              <a:off x="725508" y="5249911"/>
              <a:ext cx="3022867" cy="4229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400" dirty="0">
                  <a:solidFill>
                    <a:schemeClr val="tx1">
                      <a:lumMod val="65000"/>
                    </a:schemeClr>
                  </a:solidFill>
                  <a:cs typeface="Arial" panose="020B0604020202020204" pitchFamily="34" charset="0"/>
                </a:rPr>
                <a:t>Security Intelligence </a:t>
              </a:r>
              <a:br>
                <a:rPr lang="en-US" altLang="en-US" sz="1400" dirty="0">
                  <a:solidFill>
                    <a:schemeClr val="tx1">
                      <a:lumMod val="65000"/>
                    </a:schemeClr>
                  </a:solidFill>
                  <a:cs typeface="Arial" panose="020B0604020202020204" pitchFamily="34" charset="0"/>
                </a:rPr>
              </a:br>
              <a:r>
                <a:rPr lang="en-US" altLang="en-US" sz="1400" dirty="0">
                  <a:solidFill>
                    <a:schemeClr val="tx1">
                      <a:lumMod val="65000"/>
                    </a:schemeClr>
                  </a:solidFill>
                  <a:cs typeface="Arial" panose="020B0604020202020204" pitchFamily="34" charset="0"/>
                </a:rPr>
                <a:t>&amp; Monitoring</a:t>
              </a:r>
            </a:p>
          </p:txBody>
        </p:sp>
        <p:cxnSp>
          <p:nvCxnSpPr>
            <p:cNvPr id="41" name="Straight Arrow Connector 40"/>
            <p:cNvCxnSpPr/>
            <p:nvPr/>
          </p:nvCxnSpPr>
          <p:spPr>
            <a:xfrm>
              <a:off x="542588" y="1507067"/>
              <a:ext cx="0" cy="4675810"/>
            </a:xfrm>
            <a:prstGeom prst="straightConnector1">
              <a:avLst/>
            </a:prstGeom>
            <a:ln>
              <a:headEnd type="oval"/>
              <a:tailEnd type="triangl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368933" y="2474013"/>
              <a:ext cx="2485016" cy="314526"/>
              <a:chOff x="441064" y="1407868"/>
              <a:chExt cx="2485016" cy="356388"/>
            </a:xfrm>
          </p:grpSpPr>
          <p:grpSp>
            <p:nvGrpSpPr>
              <p:cNvPr id="71" name="Group 70"/>
              <p:cNvGrpSpPr/>
              <p:nvPr/>
            </p:nvGrpSpPr>
            <p:grpSpPr>
              <a:xfrm>
                <a:off x="441064" y="1435455"/>
                <a:ext cx="301214" cy="301214"/>
                <a:chOff x="2463501" y="2592593"/>
                <a:chExt cx="408791" cy="408791"/>
              </a:xfrm>
            </p:grpSpPr>
            <p:sp>
              <p:nvSpPr>
                <p:cNvPr id="73" name="Oval 72"/>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74" name="Oval 73"/>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sp>
            <p:nvSpPr>
              <p:cNvPr id="72" name="Rectangle 27"/>
              <p:cNvSpPr>
                <a:spLocks noChangeArrowheads="1"/>
              </p:cNvSpPr>
              <p:nvPr/>
            </p:nvSpPr>
            <p:spPr bwMode="auto">
              <a:xfrm>
                <a:off x="835545" y="1407868"/>
                <a:ext cx="2090535" cy="35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400" b="1" dirty="0">
                    <a:solidFill>
                      <a:schemeClr val="tx1">
                        <a:lumMod val="65000"/>
                      </a:schemeClr>
                    </a:solidFill>
                    <a:cs typeface="Arial" panose="020B0604020202020204" pitchFamily="34" charset="0"/>
                  </a:rPr>
                  <a:t>Network Security</a:t>
                </a:r>
              </a:p>
            </p:txBody>
          </p:sp>
        </p:grpSp>
        <p:grpSp>
          <p:nvGrpSpPr>
            <p:cNvPr id="43" name="Group 42"/>
            <p:cNvGrpSpPr/>
            <p:nvPr/>
          </p:nvGrpSpPr>
          <p:grpSpPr>
            <a:xfrm>
              <a:off x="368933" y="3311606"/>
              <a:ext cx="2485016" cy="314526"/>
              <a:chOff x="441064" y="1407868"/>
              <a:chExt cx="2485016" cy="356388"/>
            </a:xfrm>
          </p:grpSpPr>
          <p:grpSp>
            <p:nvGrpSpPr>
              <p:cNvPr id="67" name="Group 66"/>
              <p:cNvGrpSpPr/>
              <p:nvPr/>
            </p:nvGrpSpPr>
            <p:grpSpPr>
              <a:xfrm>
                <a:off x="441064" y="1435455"/>
                <a:ext cx="301214" cy="301214"/>
                <a:chOff x="2463501" y="2592593"/>
                <a:chExt cx="408791" cy="408791"/>
              </a:xfrm>
            </p:grpSpPr>
            <p:sp>
              <p:nvSpPr>
                <p:cNvPr id="69" name="Oval 68"/>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70" name="Oval 69"/>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sp>
            <p:nvSpPr>
              <p:cNvPr id="68" name="Rectangle 27"/>
              <p:cNvSpPr>
                <a:spLocks noChangeArrowheads="1"/>
              </p:cNvSpPr>
              <p:nvPr/>
            </p:nvSpPr>
            <p:spPr bwMode="auto">
              <a:xfrm>
                <a:off x="835545" y="1407868"/>
                <a:ext cx="2090535" cy="35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400" dirty="0">
                    <a:solidFill>
                      <a:schemeClr val="tx1">
                        <a:lumMod val="65000"/>
                      </a:schemeClr>
                    </a:solidFill>
                    <a:cs typeface="Arial" panose="020B0604020202020204" pitchFamily="34" charset="0"/>
                  </a:rPr>
                  <a:t>Data Security</a:t>
                </a:r>
              </a:p>
            </p:txBody>
          </p:sp>
        </p:grpSp>
        <p:grpSp>
          <p:nvGrpSpPr>
            <p:cNvPr id="45" name="Group 44"/>
            <p:cNvGrpSpPr/>
            <p:nvPr/>
          </p:nvGrpSpPr>
          <p:grpSpPr>
            <a:xfrm>
              <a:off x="398855" y="4274606"/>
              <a:ext cx="301214" cy="265833"/>
              <a:chOff x="2463501" y="2592593"/>
              <a:chExt cx="408791" cy="408791"/>
            </a:xfrm>
          </p:grpSpPr>
          <p:sp>
            <p:nvSpPr>
              <p:cNvPr id="61" name="Oval 60"/>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62" name="Oval 61"/>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sp>
          <p:nvSpPr>
            <p:cNvPr id="46" name="Rectangle 27"/>
            <p:cNvSpPr>
              <a:spLocks noChangeArrowheads="1"/>
            </p:cNvSpPr>
            <p:nvPr/>
          </p:nvSpPr>
          <p:spPr bwMode="auto">
            <a:xfrm>
              <a:off x="734547" y="5142392"/>
              <a:ext cx="2090535" cy="31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endParaRPr lang="en-US" altLang="en-US" sz="1400" dirty="0">
                <a:solidFill>
                  <a:schemeClr val="tx1">
                    <a:lumMod val="65000"/>
                  </a:schemeClr>
                </a:solidFill>
                <a:cs typeface="Arial" panose="020B0604020202020204" pitchFamily="34" charset="0"/>
              </a:endParaRPr>
            </a:p>
          </p:txBody>
        </p:sp>
        <p:grpSp>
          <p:nvGrpSpPr>
            <p:cNvPr id="47" name="Group 46"/>
            <p:cNvGrpSpPr/>
            <p:nvPr/>
          </p:nvGrpSpPr>
          <p:grpSpPr>
            <a:xfrm>
              <a:off x="387237" y="5319893"/>
              <a:ext cx="301215" cy="265833"/>
              <a:chOff x="2463501" y="1889519"/>
              <a:chExt cx="408791" cy="408788"/>
            </a:xfrm>
          </p:grpSpPr>
          <p:sp>
            <p:nvSpPr>
              <p:cNvPr id="59" name="Oval 58"/>
              <p:cNvSpPr/>
              <p:nvPr/>
            </p:nvSpPr>
            <p:spPr>
              <a:xfrm>
                <a:off x="2463501" y="1889519"/>
                <a:ext cx="408791" cy="4087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60" name="Oval 59"/>
              <p:cNvSpPr/>
              <p:nvPr/>
            </p:nvSpPr>
            <p:spPr>
              <a:xfrm>
                <a:off x="2555837" y="1981873"/>
                <a:ext cx="224118" cy="22411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grpSp>
          <p:nvGrpSpPr>
            <p:cNvPr id="50" name="Group 49"/>
            <p:cNvGrpSpPr/>
            <p:nvPr/>
          </p:nvGrpSpPr>
          <p:grpSpPr>
            <a:xfrm>
              <a:off x="368933" y="1727963"/>
              <a:ext cx="2485016" cy="314526"/>
              <a:chOff x="441064" y="1407868"/>
              <a:chExt cx="2485016" cy="356388"/>
            </a:xfrm>
          </p:grpSpPr>
          <p:grpSp>
            <p:nvGrpSpPr>
              <p:cNvPr id="55" name="Group 54"/>
              <p:cNvGrpSpPr/>
              <p:nvPr/>
            </p:nvGrpSpPr>
            <p:grpSpPr>
              <a:xfrm>
                <a:off x="441064" y="1435455"/>
                <a:ext cx="301214" cy="301214"/>
                <a:chOff x="2463501" y="2592593"/>
                <a:chExt cx="408791" cy="408791"/>
              </a:xfrm>
            </p:grpSpPr>
            <p:sp>
              <p:nvSpPr>
                <p:cNvPr id="57" name="Oval 56"/>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ectangle 27"/>
              <p:cNvSpPr>
                <a:spLocks noChangeArrowheads="1"/>
              </p:cNvSpPr>
              <p:nvPr/>
            </p:nvSpPr>
            <p:spPr bwMode="auto">
              <a:xfrm>
                <a:off x="835545" y="1407868"/>
                <a:ext cx="2090535" cy="35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nSpc>
                    <a:spcPct val="90000"/>
                  </a:lnSpc>
                </a:pPr>
                <a:r>
                  <a:rPr lang="en-US" altLang="en-US" sz="1400" dirty="0">
                    <a:solidFill>
                      <a:schemeClr val="tx1">
                        <a:lumMod val="65000"/>
                      </a:schemeClr>
                    </a:solidFill>
                    <a:latin typeface="Arial" panose="020B0604020202020204" pitchFamily="34" charset="0"/>
                    <a:ea typeface="MS PGothic" panose="020B0600070205080204" pitchFamily="34" charset="-128"/>
                    <a:cs typeface="Arial" panose="020B0604020202020204" pitchFamily="34" charset="0"/>
                  </a:rPr>
                  <a:t>Identity &amp; Access</a:t>
                </a:r>
              </a:p>
            </p:txBody>
          </p:sp>
        </p:grpSp>
        <p:sp>
          <p:nvSpPr>
            <p:cNvPr id="51" name="Rectangle 50"/>
            <p:cNvSpPr/>
            <p:nvPr/>
          </p:nvSpPr>
          <p:spPr>
            <a:xfrm>
              <a:off x="768106" y="4306403"/>
              <a:ext cx="1732846" cy="239039"/>
            </a:xfrm>
            <a:prstGeom prst="rect">
              <a:avLst/>
            </a:prstGeom>
            <a:noFill/>
            <a:ln>
              <a:noFill/>
            </a:ln>
          </p:spPr>
          <p:txBody>
            <a:bodyPr anchor="ctr"/>
            <a:lstStyle/>
            <a:p>
              <a:pPr>
                <a:lnSpc>
                  <a:spcPct val="90000"/>
                </a:lnSpc>
              </a:pPr>
              <a:r>
                <a:rPr lang="en-US" altLang="en-US" sz="1400" dirty="0">
                  <a:solidFill>
                    <a:schemeClr val="tx1">
                      <a:lumMod val="65000"/>
                    </a:schemeClr>
                  </a:solidFill>
                  <a:cs typeface="Arial" panose="020B0604020202020204" pitchFamily="34" charset="0"/>
                </a:rPr>
                <a:t>Secure Dev-Ops</a:t>
              </a:r>
            </a:p>
            <a:p>
              <a:pPr>
                <a:lnSpc>
                  <a:spcPct val="90000"/>
                </a:lnSpc>
              </a:pPr>
              <a:r>
                <a:rPr lang="en-US" altLang="en-US" sz="1400" dirty="0" smtClean="0">
                  <a:solidFill>
                    <a:schemeClr val="tx1">
                      <a:lumMod val="65000"/>
                    </a:schemeClr>
                  </a:solidFill>
                  <a:latin typeface="Arial" panose="020B0604020202020204" pitchFamily="34" charset="0"/>
                  <a:ea typeface="MS PGothic" panose="020B0600070205080204" pitchFamily="34" charset="-128"/>
                  <a:cs typeface="Arial" panose="020B0604020202020204" pitchFamily="34" charset="0"/>
                </a:rPr>
                <a:t>&amp; Application Security </a:t>
              </a:r>
              <a:endParaRPr lang="en-US" altLang="en-US" sz="1400" dirty="0">
                <a:solidFill>
                  <a:schemeClr val="tx1">
                    <a:lumMod val="65000"/>
                  </a:schemeClr>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4" name="Rectangle 3"/>
          <p:cNvSpPr/>
          <p:nvPr/>
        </p:nvSpPr>
        <p:spPr>
          <a:xfrm>
            <a:off x="3332770" y="955343"/>
            <a:ext cx="8415866"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noAutofit/>
          </a:bodyPr>
          <a:lstStyle/>
          <a:p>
            <a:pPr defTabSz="342726" eaLnBrk="1" hangingPunct="1">
              <a:lnSpc>
                <a:spcPct val="80000"/>
              </a:lnSpc>
              <a:spcBef>
                <a:spcPts val="0"/>
              </a:spcBef>
            </a:pPr>
            <a:endParaRPr lang="en-US" sz="1400" b="1" dirty="0">
              <a:solidFill>
                <a:schemeClr val="tx2"/>
              </a:solidFill>
              <a:latin typeface="Arial" charset="0"/>
              <a:ea typeface="Arial" charset="0"/>
              <a:cs typeface="Arial" charset="0"/>
            </a:endParaRPr>
          </a:p>
        </p:txBody>
      </p:sp>
      <p:grpSp>
        <p:nvGrpSpPr>
          <p:cNvPr id="6" name="Group 5"/>
          <p:cNvGrpSpPr/>
          <p:nvPr/>
        </p:nvGrpSpPr>
        <p:grpSpPr>
          <a:xfrm>
            <a:off x="2568989" y="1761212"/>
            <a:ext cx="9276162" cy="4550608"/>
            <a:chOff x="849874" y="1429448"/>
            <a:chExt cx="12706110" cy="5450468"/>
          </a:xfrm>
        </p:grpSpPr>
        <p:sp>
          <p:nvSpPr>
            <p:cNvPr id="115" name="Right Arrow 114"/>
            <p:cNvSpPr/>
            <p:nvPr/>
          </p:nvSpPr>
          <p:spPr bwMode="auto">
            <a:xfrm>
              <a:off x="1693408" y="5664891"/>
              <a:ext cx="1887391" cy="342884"/>
            </a:xfrm>
            <a:prstGeom prst="rightArrow">
              <a:avLst/>
            </a:prstGeom>
            <a:gradFill>
              <a:gsLst>
                <a:gs pos="2000">
                  <a:schemeClr val="accent2">
                    <a:lumMod val="75000"/>
                  </a:schemeClr>
                </a:gs>
                <a:gs pos="100000">
                  <a:schemeClr val="bg1">
                    <a:alpha val="0"/>
                  </a:schemeClr>
                </a:gs>
              </a:gsLst>
              <a:lin ang="10800000" scaled="1"/>
            </a:gradFill>
            <a:ln w="19050">
              <a:noFill/>
            </a:ln>
            <a:effectLst/>
            <a:extLst/>
          </p:spPr>
          <p:txBody>
            <a:bodyPr lIns="131668" tIns="65834" rIns="131668" bIns="65834"/>
            <a:lstStyle/>
            <a:p>
              <a:pPr eaLnBrk="1" hangingPunct="1">
                <a:defRPr/>
              </a:pPr>
              <a:endParaRPr lang="en-US" sz="1600" dirty="0">
                <a:solidFill>
                  <a:srgbClr val="000000"/>
                </a:solidFill>
              </a:endParaRPr>
            </a:p>
          </p:txBody>
        </p:sp>
        <p:sp>
          <p:nvSpPr>
            <p:cNvPr id="116" name="Rectangle 115"/>
            <p:cNvSpPr/>
            <p:nvPr/>
          </p:nvSpPr>
          <p:spPr bwMode="auto">
            <a:xfrm>
              <a:off x="946404" y="1429448"/>
              <a:ext cx="12609576" cy="2708746"/>
            </a:xfrm>
            <a:prstGeom prst="rect">
              <a:avLst/>
            </a:prstGeom>
            <a:solidFill>
              <a:schemeClr val="bg1">
                <a:lumMod val="95000"/>
              </a:schemeClr>
            </a:solidFill>
            <a:ln w="19050">
              <a:noFill/>
            </a:ln>
            <a:effectLst/>
            <a:extLst/>
          </p:spPr>
          <p:txBody>
            <a:bodyPr lIns="131660" tIns="65831" rIns="131660" bIns="65831"/>
            <a:lstStyle/>
            <a:p>
              <a:pPr>
                <a:defRPr/>
              </a:pPr>
              <a:endParaRPr lang="en-US" sz="1600" dirty="0"/>
            </a:p>
          </p:txBody>
        </p:sp>
        <p:sp>
          <p:nvSpPr>
            <p:cNvPr id="117" name="Rectangle 14"/>
            <p:cNvSpPr>
              <a:spLocks/>
            </p:cNvSpPr>
            <p:nvPr/>
          </p:nvSpPr>
          <p:spPr bwMode="auto">
            <a:xfrm>
              <a:off x="5359426" y="1670698"/>
              <a:ext cx="3929851" cy="12737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58516" bIns="0">
              <a:spAutoFit/>
            </a:bodyPr>
            <a:lstStyle/>
            <a:p>
              <a:pPr marL="54860">
                <a:lnSpc>
                  <a:spcPct val="90000"/>
                </a:lnSpc>
              </a:pPr>
              <a:r>
                <a:rPr lang="en-US" sz="1400" b="1" spc="-29" dirty="0">
                  <a:solidFill>
                    <a:srgbClr val="00649D"/>
                  </a:solidFill>
                  <a:latin typeface="Arial Bold" charset="0"/>
                  <a:sym typeface="HelvNeue Bold for IBM" charset="0"/>
                </a:rPr>
                <a:t>Firewalls &amp; IPS are table stakes</a:t>
              </a:r>
              <a:r>
                <a:rPr lang="en-US" sz="1400" b="1" dirty="0">
                  <a:latin typeface="Arial Bold" charset="0"/>
                  <a:sym typeface="HelvNeue Bold for IBM" charset="0"/>
                </a:rPr>
                <a:t/>
              </a:r>
              <a:br>
                <a:rPr lang="en-US" sz="1400" b="1" dirty="0">
                  <a:latin typeface="Arial Bold" charset="0"/>
                  <a:sym typeface="HelvNeue Bold for IBM" charset="0"/>
                </a:rPr>
              </a:br>
              <a:r>
                <a:rPr lang="en-US" sz="1100" dirty="0">
                  <a:cs typeface="Arial" panose="020B0604020202020204" pitchFamily="34" charset="0"/>
                  <a:sym typeface="HelvNeue Bold for IBM" charset="0"/>
                </a:rPr>
                <a:t>e.g., Customer uses firewall and IPS to build </a:t>
              </a:r>
              <a:br>
                <a:rPr lang="en-US" sz="1100" dirty="0">
                  <a:cs typeface="Arial" panose="020B0604020202020204" pitchFamily="34" charset="0"/>
                  <a:sym typeface="HelvNeue Bold for IBM" charset="0"/>
                </a:rPr>
              </a:br>
              <a:r>
                <a:rPr lang="en-US" sz="1100" dirty="0">
                  <a:cs typeface="Arial" panose="020B0604020202020204" pitchFamily="34" charset="0"/>
                  <a:sym typeface="HelvNeue Bold for IBM" charset="0"/>
                </a:rPr>
                <a:t>DMZ in Cloud</a:t>
              </a:r>
            </a:p>
            <a:p>
              <a:pPr marL="54860">
                <a:lnSpc>
                  <a:spcPct val="90000"/>
                </a:lnSpc>
              </a:pPr>
              <a:endParaRPr lang="en-US" sz="1100" dirty="0">
                <a:latin typeface="Arial Bold" charset="0"/>
                <a:sym typeface="HelvNeue Bold for IBM" charset="0"/>
              </a:endParaRPr>
            </a:p>
          </p:txBody>
        </p:sp>
        <p:sp>
          <p:nvSpPr>
            <p:cNvPr id="118" name="TextBox 61"/>
            <p:cNvSpPr txBox="1">
              <a:spLocks noChangeArrowheads="1"/>
            </p:cNvSpPr>
            <p:nvPr/>
          </p:nvSpPr>
          <p:spPr bwMode="auto">
            <a:xfrm>
              <a:off x="5167571" y="2481796"/>
              <a:ext cx="4272680" cy="16706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5831" tIns="65831" rIns="65831" bIns="65831">
              <a:spAutoFit/>
            </a:bodyPr>
            <a:lstStyle>
              <a:lvl1pPr marL="169863" indent="-169863">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242306" indent="-187445">
                <a:lnSpc>
                  <a:spcPct val="90000"/>
                </a:lnSpc>
                <a:spcBef>
                  <a:spcPts val="576"/>
                </a:spcBef>
                <a:buFont typeface="Arial"/>
                <a:buChar char="•"/>
              </a:pPr>
              <a:r>
                <a:rPr lang="en-US" sz="1600" dirty="0">
                  <a:solidFill>
                    <a:srgbClr val="191919"/>
                  </a:solidFill>
                  <a:cs typeface="Arial" charset="0"/>
                </a:rPr>
                <a:t>Firewalls, Intrusion Prevention (IPS)</a:t>
              </a:r>
            </a:p>
            <a:p>
              <a:pPr marL="242306" indent="-187445">
                <a:lnSpc>
                  <a:spcPct val="90000"/>
                </a:lnSpc>
                <a:spcBef>
                  <a:spcPts val="576"/>
                </a:spcBef>
                <a:buFont typeface="Arial"/>
                <a:buChar char="•"/>
              </a:pPr>
              <a:r>
                <a:rPr lang="en-US" sz="1600" dirty="0">
                  <a:solidFill>
                    <a:srgbClr val="191919"/>
                  </a:solidFill>
                  <a:cs typeface="Arial" charset="0"/>
                </a:rPr>
                <a:t>Web application firewalls</a:t>
              </a:r>
            </a:p>
            <a:p>
              <a:pPr marL="242306" indent="-187445">
                <a:lnSpc>
                  <a:spcPct val="90000"/>
                </a:lnSpc>
                <a:spcBef>
                  <a:spcPts val="576"/>
                </a:spcBef>
                <a:buFont typeface="Arial"/>
                <a:buChar char="•"/>
              </a:pPr>
              <a:r>
                <a:rPr lang="en-US" sz="1600" dirty="0">
                  <a:solidFill>
                    <a:srgbClr val="191919"/>
                  </a:solidFill>
                  <a:cs typeface="Arial" charset="0"/>
                </a:rPr>
                <a:t>VPN for enterprise connectivity</a:t>
              </a:r>
            </a:p>
          </p:txBody>
        </p:sp>
        <p:sp>
          <p:nvSpPr>
            <p:cNvPr id="119" name="Rectangle 14"/>
            <p:cNvSpPr>
              <a:spLocks/>
            </p:cNvSpPr>
            <p:nvPr/>
          </p:nvSpPr>
          <p:spPr bwMode="auto">
            <a:xfrm>
              <a:off x="1071978" y="1670698"/>
              <a:ext cx="4136470" cy="12737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58516" bIns="0">
              <a:spAutoFit/>
            </a:bodyPr>
            <a:lstStyle/>
            <a:p>
              <a:pPr marL="54860">
                <a:lnSpc>
                  <a:spcPct val="90000"/>
                </a:lnSpc>
              </a:pPr>
              <a:r>
                <a:rPr lang="en-US" sz="1400" b="1" spc="-29" dirty="0">
                  <a:solidFill>
                    <a:srgbClr val="00649D"/>
                  </a:solidFill>
                  <a:latin typeface="Arial Bold" charset="0"/>
                  <a:sym typeface="HelvNeue Bold for IBM" charset="0"/>
                </a:rPr>
                <a:t>Network security from the Cloud</a:t>
              </a:r>
            </a:p>
            <a:p>
              <a:pPr marL="54860">
                <a:lnSpc>
                  <a:spcPct val="90000"/>
                </a:lnSpc>
              </a:pPr>
              <a:r>
                <a:rPr lang="en-US" sz="1100" dirty="0">
                  <a:cs typeface="Arial" panose="020B0604020202020204" pitchFamily="34" charset="0"/>
                  <a:sym typeface="HelvNeue Bold for IBM" charset="0"/>
                </a:rPr>
                <a:t>e.g., Customers use Akamai to protect banking </a:t>
              </a:r>
              <a:br>
                <a:rPr lang="en-US" sz="1100" dirty="0">
                  <a:cs typeface="Arial" panose="020B0604020202020204" pitchFamily="34" charset="0"/>
                  <a:sym typeface="HelvNeue Bold for IBM" charset="0"/>
                </a:rPr>
              </a:br>
              <a:r>
                <a:rPr lang="en-US" sz="1100" dirty="0">
                  <a:cs typeface="Arial" panose="020B0604020202020204" pitchFamily="34" charset="0"/>
                  <a:sym typeface="HelvNeue Bold for IBM" charset="0"/>
                </a:rPr>
                <a:t>app from DDoS attacks</a:t>
              </a:r>
            </a:p>
            <a:p>
              <a:pPr marL="54860">
                <a:lnSpc>
                  <a:spcPct val="90000"/>
                </a:lnSpc>
              </a:pPr>
              <a:endParaRPr lang="en-US" sz="1100" dirty="0">
                <a:latin typeface="Arial Bold" charset="0"/>
                <a:sym typeface="HelvNeue Bold for IBM" charset="0"/>
              </a:endParaRPr>
            </a:p>
          </p:txBody>
        </p:sp>
        <p:sp>
          <p:nvSpPr>
            <p:cNvPr id="120" name="TextBox 61"/>
            <p:cNvSpPr txBox="1">
              <a:spLocks noChangeArrowheads="1"/>
            </p:cNvSpPr>
            <p:nvPr/>
          </p:nvSpPr>
          <p:spPr bwMode="auto">
            <a:xfrm>
              <a:off x="1005470" y="2481796"/>
              <a:ext cx="3852209" cy="1405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5831" tIns="65831" rIns="65831" bIns="65831">
              <a:spAutoFit/>
            </a:bodyPr>
            <a:lstStyle>
              <a:lvl1pPr marL="169863" indent="-169863">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242306" indent="-187445">
                <a:lnSpc>
                  <a:spcPct val="90000"/>
                </a:lnSpc>
                <a:spcBef>
                  <a:spcPts val="576"/>
                </a:spcBef>
                <a:buFont typeface="Arial"/>
                <a:buChar char="•"/>
              </a:pPr>
              <a:r>
                <a:rPr lang="en-US" sz="1600" dirty="0">
                  <a:solidFill>
                    <a:srgbClr val="191919"/>
                  </a:solidFill>
                  <a:cs typeface="Arial" charset="0"/>
                </a:rPr>
                <a:t>Cloud hosted proxies </a:t>
              </a:r>
            </a:p>
            <a:p>
              <a:pPr marL="242306" indent="-187445">
                <a:lnSpc>
                  <a:spcPct val="90000"/>
                </a:lnSpc>
                <a:spcBef>
                  <a:spcPts val="576"/>
                </a:spcBef>
                <a:buFont typeface="Arial"/>
                <a:buChar char="•"/>
              </a:pPr>
              <a:r>
                <a:rPr lang="en-US" sz="1600" dirty="0">
                  <a:solidFill>
                    <a:srgbClr val="191919"/>
                  </a:solidFill>
                  <a:cs typeface="Arial" charset="0"/>
                </a:rPr>
                <a:t>Cloud-scale protection from DDoS </a:t>
              </a:r>
            </a:p>
            <a:p>
              <a:pPr marL="242306" indent="-187445">
                <a:lnSpc>
                  <a:spcPct val="90000"/>
                </a:lnSpc>
                <a:spcBef>
                  <a:spcPts val="576"/>
                </a:spcBef>
                <a:buFont typeface="Arial"/>
                <a:buChar char="•"/>
              </a:pPr>
              <a:r>
                <a:rPr lang="en-US" sz="1600" dirty="0">
                  <a:solidFill>
                    <a:srgbClr val="191919"/>
                  </a:solidFill>
                  <a:cs typeface="Arial" charset="0"/>
                </a:rPr>
                <a:t>Web application firewalls</a:t>
              </a:r>
            </a:p>
          </p:txBody>
        </p:sp>
        <p:pic>
          <p:nvPicPr>
            <p:cNvPr id="121" name="Picture 3" descr="cotton-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816" y="4264732"/>
              <a:ext cx="10329168" cy="2615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pic>
        <p:sp>
          <p:nvSpPr>
            <p:cNvPr id="122" name="Oval 121"/>
            <p:cNvSpPr/>
            <p:nvPr/>
          </p:nvSpPr>
          <p:spPr>
            <a:xfrm>
              <a:off x="7648972" y="5561365"/>
              <a:ext cx="2715768" cy="9601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31668" tIns="65834" rIns="131668" bIns="65834" anchor="ctr"/>
            <a:lstStyle/>
            <a:p>
              <a:pPr algn="ctr">
                <a:defRPr/>
              </a:pPr>
              <a:endParaRPr lang="en-US" sz="3200" dirty="0"/>
            </a:p>
          </p:txBody>
        </p:sp>
        <p:sp>
          <p:nvSpPr>
            <p:cNvPr id="123" name="Oval 122"/>
            <p:cNvSpPr/>
            <p:nvPr/>
          </p:nvSpPr>
          <p:spPr>
            <a:xfrm>
              <a:off x="5616719" y="4710978"/>
              <a:ext cx="2496312" cy="121386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31668" tIns="65834" rIns="131668" bIns="65834" anchor="ctr"/>
            <a:lstStyle/>
            <a:p>
              <a:pPr algn="ctr">
                <a:defRPr/>
              </a:pPr>
              <a:endParaRPr lang="en-US" sz="3200" dirty="0"/>
            </a:p>
          </p:txBody>
        </p:sp>
        <p:pic>
          <p:nvPicPr>
            <p:cNvPr id="124" name="Picture 12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895614" y="4967009"/>
              <a:ext cx="1986533" cy="7178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pic>
        <p:pic>
          <p:nvPicPr>
            <p:cNvPr id="125" name="Picture 1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943870" y="5737391"/>
              <a:ext cx="2189988" cy="793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pic>
        <p:sp>
          <p:nvSpPr>
            <p:cNvPr id="126" name="TextBox 2"/>
            <p:cNvSpPr txBox="1">
              <a:spLocks noChangeArrowheads="1"/>
            </p:cNvSpPr>
            <p:nvPr/>
          </p:nvSpPr>
          <p:spPr bwMode="auto">
            <a:xfrm>
              <a:off x="5649383" y="5780868"/>
              <a:ext cx="2558984" cy="4358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1668" tIns="65834" rIns="131668" bIns="65834">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dirty="0"/>
                <a:t>Apps &amp; services</a:t>
              </a:r>
            </a:p>
          </p:txBody>
        </p:sp>
        <p:sp>
          <p:nvSpPr>
            <p:cNvPr id="127" name="TextBox 58"/>
            <p:cNvSpPr txBox="1">
              <a:spLocks noChangeArrowheads="1"/>
            </p:cNvSpPr>
            <p:nvPr/>
          </p:nvSpPr>
          <p:spPr bwMode="auto">
            <a:xfrm>
              <a:off x="8382784" y="4930434"/>
              <a:ext cx="1599556" cy="4358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1668" tIns="65834" rIns="131668" bIns="65834">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dirty="0"/>
                <a:t>Analytics</a:t>
              </a:r>
            </a:p>
          </p:txBody>
        </p:sp>
        <p:sp>
          <p:nvSpPr>
            <p:cNvPr id="128" name="TextBox 59"/>
            <p:cNvSpPr txBox="1">
              <a:spLocks noChangeArrowheads="1"/>
            </p:cNvSpPr>
            <p:nvPr/>
          </p:nvSpPr>
          <p:spPr bwMode="auto">
            <a:xfrm>
              <a:off x="10536193" y="4690404"/>
              <a:ext cx="1720073" cy="4358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1668" tIns="65834" rIns="131668" bIns="65834">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dirty="0"/>
                <a:t>data zone</a:t>
              </a:r>
            </a:p>
          </p:txBody>
        </p:sp>
        <p:sp>
          <p:nvSpPr>
            <p:cNvPr id="129" name="Oval 128"/>
            <p:cNvSpPr/>
            <p:nvPr/>
          </p:nvSpPr>
          <p:spPr>
            <a:xfrm>
              <a:off x="10908809" y="5063022"/>
              <a:ext cx="2007108" cy="121386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31668" tIns="65834" rIns="131668" bIns="65834" anchor="ctr"/>
            <a:lstStyle/>
            <a:p>
              <a:pPr algn="ctr">
                <a:defRPr/>
              </a:pPr>
              <a:endParaRPr lang="en-US" sz="3200" dirty="0"/>
            </a:p>
          </p:txBody>
        </p:sp>
        <p:pic>
          <p:nvPicPr>
            <p:cNvPr id="130" name="Picture 2"/>
            <p:cNvPicPr>
              <a:picLocks noChangeAspect="1" noChangeArrowheads="1"/>
            </p:cNvPicPr>
            <p:nvPr/>
          </p:nvPicPr>
          <p:blipFill>
            <a:blip r:embed="rId5" cstate="print">
              <a:duotone>
                <a:schemeClr val="bg2">
                  <a:shade val="45000"/>
                  <a:satMod val="135000"/>
                </a:schemeClr>
                <a:prstClr val="white"/>
              </a:duotone>
              <a:extLst/>
            </a:blip>
            <a:srcRect/>
            <a:stretch>
              <a:fillRect/>
            </a:stretch>
          </p:blipFill>
          <p:spPr bwMode="auto">
            <a:xfrm>
              <a:off x="11325104" y="5272212"/>
              <a:ext cx="774582" cy="463768"/>
            </a:xfrm>
            <a:prstGeom prst="rect">
              <a:avLst/>
            </a:prstGeom>
            <a:noFill/>
            <a:ln>
              <a:noFill/>
            </a:ln>
            <a:effectLst/>
            <a:extLst/>
          </p:spPr>
        </p:pic>
        <p:pic>
          <p:nvPicPr>
            <p:cNvPr id="131" name="Picture 3"/>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1841498" y="5799114"/>
              <a:ext cx="578359" cy="363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32" name="Curved Connector 131"/>
            <p:cNvCxnSpPr/>
            <p:nvPr/>
          </p:nvCxnSpPr>
          <p:spPr>
            <a:xfrm>
              <a:off x="8113031" y="5316763"/>
              <a:ext cx="649224" cy="283464"/>
            </a:xfrm>
            <a:prstGeom prst="curvedConnector3">
              <a:avLst/>
            </a:prstGeom>
            <a:ln>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3" name="Curved Connector 132"/>
            <p:cNvCxnSpPr/>
            <p:nvPr/>
          </p:nvCxnSpPr>
          <p:spPr>
            <a:xfrm rot="16200000" flipH="1">
              <a:off x="9139445" y="3497110"/>
              <a:ext cx="521208" cy="3305556"/>
            </a:xfrm>
            <a:prstGeom prst="curvedConnector4">
              <a:avLst>
                <a:gd name="adj1" fmla="val -62940"/>
                <a:gd name="adj2" fmla="val 55528"/>
              </a:avLst>
            </a:prstGeom>
            <a:ln>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4" name="Curved Connector 133"/>
            <p:cNvCxnSpPr>
              <a:stCxn id="148" idx="6"/>
            </p:cNvCxnSpPr>
            <p:nvPr/>
          </p:nvCxnSpPr>
          <p:spPr>
            <a:xfrm>
              <a:off x="10364740" y="6041428"/>
              <a:ext cx="1371600" cy="258319"/>
            </a:xfrm>
            <a:prstGeom prst="curvedConnector3">
              <a:avLst/>
            </a:prstGeom>
            <a:ln>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pic>
          <p:nvPicPr>
            <p:cNvPr id="135" name="Picture 7"/>
            <p:cNvPicPr>
              <a:picLocks noChangeAspect="1" noChangeArrowheads="1"/>
            </p:cNvPicPr>
            <p:nvPr/>
          </p:nvPicPr>
          <p:blipFill>
            <a:blip r:embed="rId7">
              <a:duotone>
                <a:schemeClr val="bg2">
                  <a:shade val="45000"/>
                  <a:satMod val="135000"/>
                </a:schemeClr>
                <a:prstClr val="white"/>
              </a:duotone>
              <a:extLst/>
            </a:blip>
            <a:srcRect/>
            <a:stretch>
              <a:fillRect/>
            </a:stretch>
          </p:blipFill>
          <p:spPr bwMode="auto">
            <a:xfrm>
              <a:off x="1368787" y="5295036"/>
              <a:ext cx="1035557" cy="704659"/>
            </a:xfrm>
            <a:prstGeom prst="rect">
              <a:avLst/>
            </a:prstGeom>
            <a:noFill/>
            <a:ln>
              <a:noFill/>
            </a:ln>
            <a:effectLst/>
            <a:extLst/>
          </p:spPr>
        </p:pic>
        <p:pic>
          <p:nvPicPr>
            <p:cNvPr id="136" name="Picture 34"/>
            <p:cNvPicPr>
              <a:picLocks noChangeAspect="1" noChangeArrowheads="1"/>
            </p:cNvPicPr>
            <p:nvPr/>
          </p:nvPicPr>
          <p:blipFill>
            <a:blip r:embed="rId8">
              <a:duotone>
                <a:schemeClr val="accent1">
                  <a:shade val="45000"/>
                  <a:satMod val="135000"/>
                </a:schemeClr>
                <a:prstClr val="white"/>
              </a:duotone>
            </a:blip>
            <a:srcRect/>
            <a:stretch>
              <a:fillRect/>
            </a:stretch>
          </p:blipFill>
          <p:spPr bwMode="auto">
            <a:xfrm>
              <a:off x="849874" y="5021062"/>
              <a:ext cx="843535" cy="630936"/>
            </a:xfrm>
            <a:prstGeom prst="rect">
              <a:avLst/>
            </a:prstGeom>
            <a:noFill/>
            <a:ln w="9525">
              <a:noFill/>
              <a:miter lim="800000"/>
              <a:headEnd/>
              <a:tailEnd/>
            </a:ln>
          </p:spPr>
        </p:pic>
        <p:sp>
          <p:nvSpPr>
            <p:cNvPr id="137" name="Oval 136"/>
            <p:cNvSpPr/>
            <p:nvPr/>
          </p:nvSpPr>
          <p:spPr>
            <a:xfrm rot="5400000">
              <a:off x="4022580" y="5392747"/>
              <a:ext cx="769483" cy="11067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31668" tIns="65834" rIns="131668" bIns="65834" anchor="ctr"/>
            <a:lstStyle/>
            <a:p>
              <a:pPr algn="ctr">
                <a:defRPr/>
              </a:pPr>
              <a:endParaRPr lang="en-US" sz="3200" dirty="0"/>
            </a:p>
          </p:txBody>
        </p:sp>
        <p:cxnSp>
          <p:nvCxnSpPr>
            <p:cNvPr id="138" name="Curved Connector 137"/>
            <p:cNvCxnSpPr/>
            <p:nvPr/>
          </p:nvCxnSpPr>
          <p:spPr>
            <a:xfrm flipV="1">
              <a:off x="4517453" y="5410494"/>
              <a:ext cx="1378162" cy="326899"/>
            </a:xfrm>
            <a:prstGeom prst="curvedConnector3">
              <a:avLst/>
            </a:prstGeom>
            <a:ln>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sp>
          <p:nvSpPr>
            <p:cNvPr id="139" name="Right Arrow 138"/>
            <p:cNvSpPr/>
            <p:nvPr/>
          </p:nvSpPr>
          <p:spPr bwMode="auto">
            <a:xfrm rot="2179498">
              <a:off x="1965552" y="4903843"/>
              <a:ext cx="1887391" cy="342884"/>
            </a:xfrm>
            <a:prstGeom prst="rightArrow">
              <a:avLst/>
            </a:prstGeom>
            <a:gradFill>
              <a:gsLst>
                <a:gs pos="2000">
                  <a:schemeClr val="accent2">
                    <a:lumMod val="75000"/>
                  </a:schemeClr>
                </a:gs>
                <a:gs pos="100000">
                  <a:schemeClr val="bg1">
                    <a:alpha val="0"/>
                  </a:schemeClr>
                </a:gs>
              </a:gsLst>
              <a:lin ang="10800000" scaled="1"/>
            </a:gradFill>
            <a:ln w="19050">
              <a:noFill/>
            </a:ln>
            <a:effectLst/>
            <a:extLst/>
          </p:spPr>
          <p:txBody>
            <a:bodyPr lIns="131668" tIns="65834" rIns="131668" bIns="65834"/>
            <a:lstStyle/>
            <a:p>
              <a:pPr eaLnBrk="1" hangingPunct="1">
                <a:defRPr/>
              </a:pPr>
              <a:endParaRPr lang="en-US" sz="1600" dirty="0">
                <a:solidFill>
                  <a:srgbClr val="000000"/>
                </a:solidFill>
              </a:endParaRPr>
            </a:p>
          </p:txBody>
        </p:sp>
        <p:pic>
          <p:nvPicPr>
            <p:cNvPr id="140" name="Picture 3" descr="cotton-cloud.png"/>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518367" y="4501766"/>
              <a:ext cx="2252746" cy="814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pic>
        <p:sp>
          <p:nvSpPr>
            <p:cNvPr id="141" name="TextBox 140"/>
            <p:cNvSpPr txBox="1"/>
            <p:nvPr/>
          </p:nvSpPr>
          <p:spPr>
            <a:xfrm>
              <a:off x="1782636" y="4501771"/>
              <a:ext cx="1974810" cy="290129"/>
            </a:xfrm>
            <a:prstGeom prst="rect">
              <a:avLst/>
            </a:prstGeom>
            <a:noFill/>
          </p:spPr>
          <p:txBody>
            <a:bodyPr wrap="none" lIns="82294" tIns="41147" rIns="82294" bIns="41147" rtlCol="0">
              <a:spAutoFit/>
            </a:bodyPr>
            <a:lstStyle/>
            <a:p>
              <a:r>
                <a:rPr lang="en-US" sz="1050" dirty="0"/>
                <a:t>Cloud Security Proxy</a:t>
              </a:r>
            </a:p>
          </p:txBody>
        </p:sp>
        <p:pic>
          <p:nvPicPr>
            <p:cNvPr id="142" name="Picture 141"/>
            <p:cNvPicPr>
              <a:picLocks noChangeAspect="1"/>
            </p:cNvPicPr>
            <p:nvPr/>
          </p:nvPicPr>
          <p:blipFill>
            <a:blip r:embed="rId10"/>
            <a:stretch>
              <a:fillRect/>
            </a:stretch>
          </p:blipFill>
          <p:spPr>
            <a:xfrm>
              <a:off x="1821538" y="4786416"/>
              <a:ext cx="763676" cy="347473"/>
            </a:xfrm>
            <a:prstGeom prst="rect">
              <a:avLst/>
            </a:prstGeom>
          </p:spPr>
        </p:pic>
        <p:pic>
          <p:nvPicPr>
            <p:cNvPr id="143" name="Picture 142"/>
            <p:cNvPicPr>
              <a:picLocks noChangeAspect="1"/>
            </p:cNvPicPr>
            <p:nvPr/>
          </p:nvPicPr>
          <p:blipFill>
            <a:blip r:embed="rId11"/>
            <a:stretch>
              <a:fillRect/>
            </a:stretch>
          </p:blipFill>
          <p:spPr>
            <a:xfrm>
              <a:off x="2629175" y="4774613"/>
              <a:ext cx="762287" cy="384791"/>
            </a:xfrm>
            <a:prstGeom prst="rect">
              <a:avLst/>
            </a:prstGeom>
          </p:spPr>
        </p:pic>
        <p:pic>
          <p:nvPicPr>
            <p:cNvPr id="144" name="Picture 11"/>
            <p:cNvPicPr>
              <a:picLocks noChangeAspect="1" noChangeArrowheads="1"/>
            </p:cNvPicPr>
            <p:nvPr/>
          </p:nvPicPr>
          <p:blipFill>
            <a:blip r:embed="rId12"/>
            <a:srcRect l="39450"/>
            <a:stretch>
              <a:fillRect/>
            </a:stretch>
          </p:blipFill>
          <p:spPr bwMode="auto">
            <a:xfrm>
              <a:off x="4380290" y="5597903"/>
              <a:ext cx="137160" cy="732950"/>
            </a:xfrm>
            <a:prstGeom prst="rect">
              <a:avLst/>
            </a:prstGeom>
            <a:noFill/>
            <a:ln w="21600">
              <a:noFill/>
              <a:round/>
              <a:headEnd/>
              <a:tailEnd/>
            </a:ln>
          </p:spPr>
        </p:pic>
        <p:pic>
          <p:nvPicPr>
            <p:cNvPr id="145" name="Picture 19"/>
            <p:cNvPicPr>
              <a:picLocks noChangeArrowheads="1"/>
            </p:cNvPicPr>
            <p:nvPr/>
          </p:nvPicPr>
          <p:blipFill>
            <a:blip r:embed="rId13"/>
            <a:srcRect/>
            <a:stretch>
              <a:fillRect/>
            </a:stretch>
          </p:blipFill>
          <p:spPr bwMode="auto">
            <a:xfrm>
              <a:off x="3908387" y="5666483"/>
              <a:ext cx="471907" cy="374945"/>
            </a:xfrm>
            <a:prstGeom prst="rect">
              <a:avLst/>
            </a:prstGeom>
            <a:noFill/>
            <a:ln w="9525">
              <a:noFill/>
              <a:miter lim="800000"/>
              <a:headEnd/>
              <a:tailEnd/>
            </a:ln>
          </p:spPr>
        </p:pic>
        <p:sp>
          <p:nvSpPr>
            <p:cNvPr id="146" name="TextBox 2"/>
            <p:cNvSpPr txBox="1">
              <a:spLocks noChangeArrowheads="1"/>
            </p:cNvSpPr>
            <p:nvPr/>
          </p:nvSpPr>
          <p:spPr bwMode="auto">
            <a:xfrm>
              <a:off x="3709516" y="6198873"/>
              <a:ext cx="1972929" cy="4358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1668" tIns="65834" rIns="131668" bIns="65834">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dirty="0"/>
                <a:t>cloud “dmz”</a:t>
              </a:r>
            </a:p>
          </p:txBody>
        </p:sp>
        <p:sp>
          <p:nvSpPr>
            <p:cNvPr id="147" name="Rectangle 14"/>
            <p:cNvSpPr>
              <a:spLocks/>
            </p:cNvSpPr>
            <p:nvPr/>
          </p:nvSpPr>
          <p:spPr bwMode="auto">
            <a:xfrm>
              <a:off x="9440250" y="1670698"/>
              <a:ext cx="3931870" cy="12737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58516" bIns="0">
              <a:spAutoFit/>
            </a:bodyPr>
            <a:lstStyle/>
            <a:p>
              <a:pPr marL="54860">
                <a:lnSpc>
                  <a:spcPct val="90000"/>
                </a:lnSpc>
              </a:pPr>
              <a:r>
                <a:rPr lang="en-US" sz="1400" b="1" spc="-29" dirty="0">
                  <a:solidFill>
                    <a:srgbClr val="00649D"/>
                  </a:solidFill>
                  <a:latin typeface="Arial Bold" charset="0"/>
                  <a:sym typeface="HelvNeue Bold for IBM" charset="0"/>
                </a:rPr>
                <a:t>Micro-segmentation is evolving</a:t>
              </a:r>
            </a:p>
            <a:p>
              <a:pPr marL="54860">
                <a:lnSpc>
                  <a:spcPct val="90000"/>
                </a:lnSpc>
              </a:pPr>
              <a:r>
                <a:rPr lang="en-US" sz="1100" dirty="0">
                  <a:cs typeface="Arial" panose="020B0604020202020204" pitchFamily="34" charset="0"/>
                  <a:sym typeface="HelvNeue Bold for IBM" charset="0"/>
                </a:rPr>
                <a:t>e.g., Isolate data tier from web apps using </a:t>
              </a:r>
              <a:br>
                <a:rPr lang="en-US" sz="1100" dirty="0">
                  <a:cs typeface="Arial" panose="020B0604020202020204" pitchFamily="34" charset="0"/>
                  <a:sym typeface="HelvNeue Bold for IBM" charset="0"/>
                </a:rPr>
              </a:br>
              <a:r>
                <a:rPr lang="en-US" sz="1100" dirty="0">
                  <a:cs typeface="Arial" panose="020B0604020202020204" pitchFamily="34" charset="0"/>
                  <a:sym typeface="HelvNeue Bold for IBM" charset="0"/>
                </a:rPr>
                <a:t>network segments</a:t>
              </a:r>
            </a:p>
            <a:p>
              <a:pPr marL="54860">
                <a:lnSpc>
                  <a:spcPct val="90000"/>
                </a:lnSpc>
              </a:pPr>
              <a:endParaRPr lang="en-US" sz="1050" dirty="0">
                <a:latin typeface="Arial Bold" charset="0"/>
                <a:sym typeface="HelvNeue Bold for IBM" charset="0"/>
              </a:endParaRPr>
            </a:p>
          </p:txBody>
        </p:sp>
        <p:sp>
          <p:nvSpPr>
            <p:cNvPr id="148" name="TextBox 61"/>
            <p:cNvSpPr txBox="1">
              <a:spLocks noChangeArrowheads="1"/>
            </p:cNvSpPr>
            <p:nvPr/>
          </p:nvSpPr>
          <p:spPr bwMode="auto">
            <a:xfrm>
              <a:off x="9408651" y="2481797"/>
              <a:ext cx="3963470" cy="12289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5831" tIns="65831" rIns="65831" bIns="65831">
              <a:spAutoFit/>
            </a:bodyPr>
            <a:lstStyle>
              <a:lvl1pPr marL="169863" indent="-169863">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242306" indent="-187445">
                <a:lnSpc>
                  <a:spcPct val="90000"/>
                </a:lnSpc>
                <a:spcBef>
                  <a:spcPts val="576"/>
                </a:spcBef>
                <a:buFont typeface="Arial"/>
                <a:buChar char="•"/>
              </a:pPr>
              <a:r>
                <a:rPr lang="en-US" sz="1600" dirty="0">
                  <a:solidFill>
                    <a:srgbClr val="191919"/>
                  </a:solidFill>
                  <a:cs typeface="Arial" charset="0"/>
                </a:rPr>
                <a:t>Software defined networks</a:t>
              </a:r>
            </a:p>
            <a:p>
              <a:pPr marL="242306" indent="-187445">
                <a:lnSpc>
                  <a:spcPct val="90000"/>
                </a:lnSpc>
                <a:spcBef>
                  <a:spcPts val="576"/>
                </a:spcBef>
                <a:buFont typeface="Arial"/>
                <a:buChar char="•"/>
              </a:pPr>
              <a:r>
                <a:rPr lang="en-US" sz="1600" dirty="0">
                  <a:solidFill>
                    <a:srgbClr val="191919"/>
                  </a:solidFill>
                  <a:cs typeface="Arial" charset="0"/>
                </a:rPr>
                <a:t>Network security groups</a:t>
              </a:r>
            </a:p>
            <a:p>
              <a:pPr marL="242306" indent="-187445">
                <a:lnSpc>
                  <a:spcPct val="90000"/>
                </a:lnSpc>
                <a:spcBef>
                  <a:spcPts val="576"/>
                </a:spcBef>
                <a:buFont typeface="Arial"/>
                <a:buChar char="•"/>
              </a:pPr>
              <a:r>
                <a:rPr lang="en-US" sz="1600" dirty="0">
                  <a:solidFill>
                    <a:srgbClr val="191919"/>
                  </a:solidFill>
                  <a:cs typeface="Arial" charset="0"/>
                </a:rPr>
                <a:t>Workload-centric connectivity </a:t>
              </a:r>
              <a:r>
                <a:rPr lang="en-US" sz="1600" dirty="0" smtClean="0">
                  <a:solidFill>
                    <a:srgbClr val="191919"/>
                  </a:solidFill>
                  <a:cs typeface="Arial" charset="0"/>
                </a:rPr>
                <a:t>and </a:t>
              </a:r>
              <a:r>
                <a:rPr lang="en-US" sz="1600" dirty="0">
                  <a:solidFill>
                    <a:srgbClr val="191919"/>
                  </a:solidFill>
                  <a:cs typeface="Arial" charset="0"/>
                </a:rPr>
                <a:t>security</a:t>
              </a:r>
            </a:p>
          </p:txBody>
        </p:sp>
      </p:grpSp>
      <p:sp>
        <p:nvSpPr>
          <p:cNvPr id="2" name="Rectangle 1"/>
          <p:cNvSpPr/>
          <p:nvPr/>
        </p:nvSpPr>
        <p:spPr>
          <a:xfrm>
            <a:off x="1779814" y="6233458"/>
            <a:ext cx="9657347" cy="369332"/>
          </a:xfrm>
          <a:prstGeom prst="rect">
            <a:avLst/>
          </a:prstGeom>
        </p:spPr>
        <p:txBody>
          <a:bodyPr wrap="square">
            <a:spAutoFit/>
          </a:bodyPr>
          <a:lstStyle/>
          <a:p>
            <a:r>
              <a:rPr lang="en-US" dirty="0">
                <a:hlinkClick r:id="rId14"/>
              </a:rPr>
              <a:t>https://developer.ibm.com/cloudarchitecture/docs/security/securing-workloads-ibm-cloud/network</a:t>
            </a:r>
            <a:r>
              <a:rPr lang="en-US" dirty="0" smtClean="0">
                <a:hlinkClick r:id="rId14"/>
              </a:rPr>
              <a:t>/</a:t>
            </a:r>
            <a:r>
              <a:rPr lang="en-US" dirty="0" smtClean="0"/>
              <a:t> </a:t>
            </a:r>
            <a:endParaRPr lang="en-US" dirty="0"/>
          </a:p>
        </p:txBody>
      </p:sp>
      <p:sp>
        <p:nvSpPr>
          <p:cNvPr id="77" name="Rectangle 76"/>
          <p:cNvSpPr/>
          <p:nvPr/>
        </p:nvSpPr>
        <p:spPr>
          <a:xfrm>
            <a:off x="2639461" y="1372673"/>
            <a:ext cx="9205687" cy="391897"/>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440787" tIns="40640" rIns="40640" bIns="40640" numCol="1" spcCol="1270" anchor="ctr" anchorCtr="0">
            <a:noAutofit/>
          </a:bodyPr>
          <a:lstStyle/>
          <a:p>
            <a:pPr lvl="0" algn="ctr" defTabSz="711200">
              <a:lnSpc>
                <a:spcPct val="90000"/>
              </a:lnSpc>
              <a:spcAft>
                <a:spcPct val="35000"/>
              </a:spcAft>
            </a:pPr>
            <a:r>
              <a:rPr lang="en-US" sz="1600" b="1" spc="67" dirty="0">
                <a:cs typeface="Arial"/>
              </a:rPr>
              <a:t>Re-define network micro-perimeters and network protection, enabling defense-in-depth</a:t>
            </a:r>
          </a:p>
        </p:txBody>
      </p:sp>
    </p:spTree>
    <p:extLst>
      <p:ext uri="{BB962C8B-B14F-4D97-AF65-F5344CB8AC3E}">
        <p14:creationId xmlns:p14="http://schemas.microsoft.com/office/powerpoint/2010/main" val="953193794"/>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2832" y="2978518"/>
            <a:ext cx="2857500" cy="1168400"/>
          </a:xfrm>
          <a:prstGeom prst="rect">
            <a:avLst/>
          </a:prstGeom>
        </p:spPr>
      </p:pic>
      <p:sp>
        <p:nvSpPr>
          <p:cNvPr id="2" name="Title 1"/>
          <p:cNvSpPr>
            <a:spLocks noGrp="1"/>
          </p:cNvSpPr>
          <p:nvPr>
            <p:ph type="title"/>
          </p:nvPr>
        </p:nvSpPr>
        <p:spPr>
          <a:xfrm>
            <a:off x="380888" y="927060"/>
            <a:ext cx="11271309" cy="590973"/>
          </a:xfrm>
          <a:noFill/>
          <a:ln>
            <a:noFill/>
          </a:ln>
        </p:spPr>
        <p:txBody>
          <a:bodyPr vert="horz" wrap="square" lIns="0" tIns="0" rIns="0" bIns="0" numCol="1" anchor="t" anchorCtr="0" compatLnSpc="1">
            <a:prstTxWarp prst="textNoShape">
              <a:avLst/>
            </a:prstTxWarp>
            <a:noAutofit/>
          </a:bodyPr>
          <a:lstStyle/>
          <a:p>
            <a:pPr defTabSz="285594">
              <a:lnSpc>
                <a:spcPct val="80000"/>
              </a:lnSpc>
              <a:spcBef>
                <a:spcPts val="0"/>
              </a:spcBef>
            </a:pPr>
            <a:r>
              <a:rPr lang="en-US" sz="2000" dirty="0">
                <a:solidFill>
                  <a:schemeClr val="tx2"/>
                </a:solidFill>
                <a:ea typeface="Arial" charset="0"/>
              </a:rPr>
              <a:t>Leverage isolation, with IBM Bluemix Container Service, for micro-services deployments </a:t>
            </a:r>
          </a:p>
        </p:txBody>
      </p:sp>
      <p:sp>
        <p:nvSpPr>
          <p:cNvPr id="3" name="Rectangle 2"/>
          <p:cNvSpPr/>
          <p:nvPr/>
        </p:nvSpPr>
        <p:spPr>
          <a:xfrm>
            <a:off x="671837" y="6153069"/>
            <a:ext cx="8562327" cy="323165"/>
          </a:xfrm>
          <a:prstGeom prst="rect">
            <a:avLst/>
          </a:prstGeom>
        </p:spPr>
        <p:txBody>
          <a:bodyPr wrap="square">
            <a:spAutoFit/>
          </a:bodyPr>
          <a:lstStyle/>
          <a:p>
            <a:r>
              <a:rPr lang="en-US" sz="1500" dirty="0">
                <a:hlinkClick r:id="rId4"/>
              </a:rPr>
              <a:t>https://console.ng.bluemix.net/docs/containers/cs_planning.html#cs_planning</a:t>
            </a:r>
            <a:r>
              <a:rPr lang="en-US" sz="1500" dirty="0"/>
              <a:t> </a:t>
            </a:r>
          </a:p>
        </p:txBody>
      </p:sp>
      <p:pic>
        <p:nvPicPr>
          <p:cNvPr id="1026" name="Picture 2" descr="BM Bluemix Containers Service Kubernetes architect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5520" y="1700889"/>
            <a:ext cx="4468659" cy="40705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Diagram 16"/>
          <p:cNvGraphicFramePr/>
          <p:nvPr>
            <p:extLst>
              <p:ext uri="{D42A27DB-BD31-4B8C-83A1-F6EECF244321}">
                <p14:modId xmlns:p14="http://schemas.microsoft.com/office/powerpoint/2010/main" val="1404538377"/>
              </p:ext>
            </p:extLst>
          </p:nvPr>
        </p:nvGraphicFramePr>
        <p:xfrm>
          <a:off x="2022541" y="1319212"/>
          <a:ext cx="5312979" cy="483385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422139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243418" y="633722"/>
            <a:ext cx="10515600" cy="570642"/>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dirty="0">
                <a:solidFill>
                  <a:schemeClr val="tx2"/>
                </a:solidFill>
                <a:latin typeface="Arial" charset="0"/>
                <a:ea typeface="Arial" charset="0"/>
                <a:cs typeface="Arial" charset="0"/>
              </a:rPr>
              <a:t>Data Security</a:t>
            </a:r>
          </a:p>
        </p:txBody>
      </p:sp>
      <p:sp>
        <p:nvSpPr>
          <p:cNvPr id="114" name="Rectangle 113"/>
          <p:cNvSpPr/>
          <p:nvPr/>
        </p:nvSpPr>
        <p:spPr>
          <a:xfrm>
            <a:off x="2660246" y="6182210"/>
            <a:ext cx="8374892" cy="323165"/>
          </a:xfrm>
          <a:prstGeom prst="rect">
            <a:avLst/>
          </a:prstGeom>
        </p:spPr>
        <p:txBody>
          <a:bodyPr wrap="square">
            <a:spAutoFit/>
          </a:bodyPr>
          <a:lstStyle/>
          <a:p>
            <a:r>
              <a:rPr lang="en-US" sz="1500" dirty="0">
                <a:hlinkClick r:id="rId3"/>
              </a:rPr>
              <a:t>https://developer.ibm.com/cloudarchitecture/docs/security/securing-workloads-ibm-cloud/data/</a:t>
            </a:r>
            <a:r>
              <a:rPr lang="en-US" sz="1500" dirty="0"/>
              <a:t> </a:t>
            </a:r>
          </a:p>
        </p:txBody>
      </p:sp>
      <p:grpSp>
        <p:nvGrpSpPr>
          <p:cNvPr id="40" name="Group 39"/>
          <p:cNvGrpSpPr/>
          <p:nvPr/>
        </p:nvGrpSpPr>
        <p:grpSpPr>
          <a:xfrm>
            <a:off x="2489200" y="1106842"/>
            <a:ext cx="9347201" cy="5075368"/>
            <a:chOff x="814973" y="1149918"/>
            <a:chExt cx="10507980" cy="5101593"/>
          </a:xfrm>
        </p:grpSpPr>
        <p:sp>
          <p:nvSpPr>
            <p:cNvPr id="45" name="Rectangle 44"/>
            <p:cNvSpPr/>
            <p:nvPr/>
          </p:nvSpPr>
          <p:spPr bwMode="auto">
            <a:xfrm>
              <a:off x="814973" y="1149918"/>
              <a:ext cx="10507980" cy="2129843"/>
            </a:xfrm>
            <a:prstGeom prst="rect">
              <a:avLst/>
            </a:prstGeom>
            <a:solidFill>
              <a:schemeClr val="bg1">
                <a:lumMod val="95000"/>
              </a:schemeClr>
            </a:solidFill>
            <a:ln w="19050">
              <a:noFill/>
            </a:ln>
            <a:effectLst/>
            <a:extLst/>
          </p:spPr>
          <p:txBody>
            <a:bodyPr lIns="109717" tIns="54859" rIns="109717" bIns="54859"/>
            <a:lstStyle/>
            <a:p>
              <a:pPr>
                <a:defRPr/>
              </a:pPr>
              <a:endParaRPr lang="en-US" sz="1600" dirty="0"/>
            </a:p>
          </p:txBody>
        </p:sp>
        <p:sp>
          <p:nvSpPr>
            <p:cNvPr id="46" name="Rectangle 14"/>
            <p:cNvSpPr>
              <a:spLocks/>
            </p:cNvSpPr>
            <p:nvPr/>
          </p:nvSpPr>
          <p:spPr bwMode="auto">
            <a:xfrm>
              <a:off x="4244338" y="1267618"/>
              <a:ext cx="3450840" cy="5389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48763" bIns="0">
              <a:spAutoFit/>
            </a:bodyPr>
            <a:lstStyle/>
            <a:p>
              <a:pPr marL="45715">
                <a:lnSpc>
                  <a:spcPct val="90000"/>
                </a:lnSpc>
              </a:pPr>
              <a:r>
                <a:rPr lang="en-US" sz="1400" b="1" spc="-24" dirty="0">
                  <a:solidFill>
                    <a:srgbClr val="00649D"/>
                  </a:solidFill>
                  <a:latin typeface="Arial Bold" charset="0"/>
                  <a:sym typeface="HelvNeue Bold for IBM" charset="0"/>
                </a:rPr>
                <a:t>Policy driven encryption</a:t>
              </a:r>
            </a:p>
            <a:p>
              <a:pPr marL="45715">
                <a:lnSpc>
                  <a:spcPct val="90000"/>
                </a:lnSpc>
              </a:pPr>
              <a:r>
                <a:rPr lang="en-US" sz="1100" dirty="0">
                  <a:cs typeface="Arial" panose="020B0604020202020204" pitchFamily="34" charset="0"/>
                  <a:sym typeface="HelvNeue Bold for IBM" charset="0"/>
                </a:rPr>
                <a:t>e.g., Objects are encrypted in </a:t>
              </a:r>
              <a:r>
                <a:rPr lang="en-US" sz="1100" dirty="0" err="1">
                  <a:cs typeface="Arial" panose="020B0604020202020204" pitchFamily="34" charset="0"/>
                  <a:sym typeface="HelvNeue Bold for IBM" charset="0"/>
                </a:rPr>
                <a:t>ObjectStore</a:t>
              </a:r>
              <a:r>
                <a:rPr lang="en-US" sz="1100" dirty="0">
                  <a:cs typeface="Arial" panose="020B0604020202020204" pitchFamily="34" charset="0"/>
                  <a:sym typeface="HelvNeue Bold for IBM" charset="0"/>
                </a:rPr>
                <a:t> with Provider managed keys</a:t>
              </a:r>
            </a:p>
          </p:txBody>
        </p:sp>
        <p:sp>
          <p:nvSpPr>
            <p:cNvPr id="47" name="TextBox 61"/>
            <p:cNvSpPr txBox="1">
              <a:spLocks noChangeArrowheads="1"/>
            </p:cNvSpPr>
            <p:nvPr/>
          </p:nvSpPr>
          <p:spPr bwMode="auto">
            <a:xfrm>
              <a:off x="4151644" y="1935760"/>
              <a:ext cx="3636231" cy="1353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4859" tIns="54859" rIns="54859" bIns="54859">
              <a:spAutoFit/>
            </a:bodyPr>
            <a:lstStyle>
              <a:lvl1pPr marL="169863" indent="-169863">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201914" indent="-156198">
                <a:lnSpc>
                  <a:spcPct val="90000"/>
                </a:lnSpc>
                <a:spcBef>
                  <a:spcPts val="480"/>
                </a:spcBef>
                <a:buFont typeface="Arial"/>
                <a:buChar char="•"/>
              </a:pPr>
              <a:r>
                <a:rPr lang="en-US" sz="1600" dirty="0">
                  <a:solidFill>
                    <a:srgbClr val="191919"/>
                  </a:solidFill>
                  <a:cs typeface="Arial" charset="0"/>
                </a:rPr>
                <a:t>Encryption across storage types</a:t>
              </a:r>
            </a:p>
            <a:p>
              <a:pPr marL="201914" indent="-156198">
                <a:lnSpc>
                  <a:spcPct val="90000"/>
                </a:lnSpc>
                <a:spcBef>
                  <a:spcPts val="480"/>
                </a:spcBef>
                <a:buFont typeface="Arial"/>
                <a:buChar char="•"/>
              </a:pPr>
              <a:r>
                <a:rPr lang="en-US" sz="1600" dirty="0">
                  <a:solidFill>
                    <a:srgbClr val="191919"/>
                  </a:solidFill>
                  <a:cs typeface="Arial" charset="0"/>
                </a:rPr>
                <a:t>Files, Block, Objects, and Data services</a:t>
              </a:r>
            </a:p>
            <a:p>
              <a:pPr marL="201914" indent="-156198">
                <a:lnSpc>
                  <a:spcPct val="90000"/>
                </a:lnSpc>
                <a:spcBef>
                  <a:spcPts val="480"/>
                </a:spcBef>
                <a:buFont typeface="Arial"/>
                <a:buChar char="•"/>
              </a:pPr>
              <a:r>
                <a:rPr lang="en-US" sz="1600" dirty="0">
                  <a:solidFill>
                    <a:srgbClr val="191919"/>
                  </a:solidFill>
                  <a:cs typeface="Arial" charset="0"/>
                </a:rPr>
                <a:t>Policies reflecting data separation and risks</a:t>
              </a:r>
            </a:p>
          </p:txBody>
        </p:sp>
        <p:sp>
          <p:nvSpPr>
            <p:cNvPr id="48" name="Rectangle 14"/>
            <p:cNvSpPr>
              <a:spLocks/>
            </p:cNvSpPr>
            <p:nvPr/>
          </p:nvSpPr>
          <p:spPr bwMode="auto">
            <a:xfrm>
              <a:off x="925487" y="1267621"/>
              <a:ext cx="3305158" cy="703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48763" bIns="0">
              <a:spAutoFit/>
            </a:bodyPr>
            <a:lstStyle/>
            <a:p>
              <a:pPr marL="45715">
                <a:lnSpc>
                  <a:spcPct val="90000"/>
                </a:lnSpc>
              </a:pPr>
              <a:r>
                <a:rPr lang="en-US" sz="1400" b="1" spc="-24" dirty="0">
                  <a:solidFill>
                    <a:srgbClr val="00649D"/>
                  </a:solidFill>
                  <a:latin typeface="Arial Bold" charset="0"/>
                  <a:sym typeface="HelvNeue Bold for IBM" charset="0"/>
                </a:rPr>
                <a:t>Classification-based decisions</a:t>
              </a:r>
            </a:p>
            <a:p>
              <a:pPr marL="45715">
                <a:lnSpc>
                  <a:spcPct val="90000"/>
                </a:lnSpc>
              </a:pPr>
              <a:r>
                <a:rPr lang="en-US" sz="1100" dirty="0">
                  <a:cs typeface="Arial" panose="020B0604020202020204" pitchFamily="34" charset="0"/>
                  <a:sym typeface="HelvNeue Bold for IBM" charset="0"/>
                </a:rPr>
                <a:t>e.g., CISOs decide that confidential data should be deployed in Bluemix Dedicated </a:t>
              </a:r>
            </a:p>
            <a:p>
              <a:pPr marL="45715">
                <a:lnSpc>
                  <a:spcPct val="90000"/>
                </a:lnSpc>
              </a:pPr>
              <a:endParaRPr lang="en-US" sz="1100" dirty="0">
                <a:latin typeface="Arial Bold" charset="0"/>
                <a:sym typeface="HelvNeue Bold for IBM" charset="0"/>
              </a:endParaRPr>
            </a:p>
          </p:txBody>
        </p:sp>
        <p:sp>
          <p:nvSpPr>
            <p:cNvPr id="49" name="TextBox 61"/>
            <p:cNvSpPr txBox="1">
              <a:spLocks noChangeArrowheads="1"/>
            </p:cNvSpPr>
            <p:nvPr/>
          </p:nvSpPr>
          <p:spPr bwMode="auto">
            <a:xfrm>
              <a:off x="855449" y="1922409"/>
              <a:ext cx="3331343" cy="1131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4859" tIns="54859" rIns="54859" bIns="54859">
              <a:spAutoFit/>
            </a:bodyPr>
            <a:lstStyle>
              <a:lvl1pPr marL="169863" indent="-169863">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201914" indent="-156198">
                <a:lnSpc>
                  <a:spcPct val="90000"/>
                </a:lnSpc>
                <a:spcBef>
                  <a:spcPts val="480"/>
                </a:spcBef>
                <a:buFont typeface="Arial"/>
                <a:buChar char="•"/>
              </a:pPr>
              <a:r>
                <a:rPr lang="en-US" sz="1600" dirty="0">
                  <a:solidFill>
                    <a:srgbClr val="191919"/>
                  </a:solidFill>
                  <a:cs typeface="Arial" charset="0"/>
                </a:rPr>
                <a:t>Sensitive data stays on-prem</a:t>
              </a:r>
            </a:p>
            <a:p>
              <a:pPr marL="201914" indent="-156198">
                <a:lnSpc>
                  <a:spcPct val="90000"/>
                </a:lnSpc>
                <a:spcBef>
                  <a:spcPts val="480"/>
                </a:spcBef>
                <a:buFont typeface="Arial"/>
                <a:buChar char="•"/>
              </a:pPr>
              <a:r>
                <a:rPr lang="en-US" sz="1600" dirty="0">
                  <a:solidFill>
                    <a:srgbClr val="191919"/>
                  </a:solidFill>
                  <a:cs typeface="Arial" charset="0"/>
                </a:rPr>
                <a:t>Confidential data considered</a:t>
              </a:r>
            </a:p>
            <a:p>
              <a:pPr marL="201914" indent="-156198">
                <a:lnSpc>
                  <a:spcPct val="90000"/>
                </a:lnSpc>
                <a:spcBef>
                  <a:spcPts val="480"/>
                </a:spcBef>
                <a:buFont typeface="Arial"/>
                <a:buChar char="•"/>
              </a:pPr>
              <a:r>
                <a:rPr lang="en-US" sz="1600" dirty="0">
                  <a:solidFill>
                    <a:srgbClr val="191919"/>
                  </a:solidFill>
                  <a:cs typeface="Arial" charset="0"/>
                </a:rPr>
                <a:t>Regulatory compliance drives decisions</a:t>
              </a:r>
            </a:p>
          </p:txBody>
        </p:sp>
        <p:sp>
          <p:nvSpPr>
            <p:cNvPr id="50" name="Rectangle 14"/>
            <p:cNvSpPr>
              <a:spLocks/>
            </p:cNvSpPr>
            <p:nvPr/>
          </p:nvSpPr>
          <p:spPr bwMode="auto">
            <a:xfrm>
              <a:off x="7866875" y="1267618"/>
              <a:ext cx="3276558" cy="703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48763" bIns="0">
              <a:spAutoFit/>
            </a:bodyPr>
            <a:lstStyle/>
            <a:p>
              <a:pPr marL="45715">
                <a:lnSpc>
                  <a:spcPct val="90000"/>
                </a:lnSpc>
              </a:pPr>
              <a:r>
                <a:rPr lang="en-US" sz="1400" b="1" spc="-24" dirty="0">
                  <a:solidFill>
                    <a:srgbClr val="00649D"/>
                  </a:solidFill>
                  <a:latin typeface="Arial Bold" charset="0"/>
                  <a:sym typeface="HelvNeue Bold for IBM" charset="0"/>
                </a:rPr>
                <a:t>Key management </a:t>
              </a:r>
              <a:br>
                <a:rPr lang="en-US" sz="1400" b="1" spc="-24" dirty="0">
                  <a:solidFill>
                    <a:srgbClr val="00649D"/>
                  </a:solidFill>
                  <a:latin typeface="Arial Bold" charset="0"/>
                  <a:sym typeface="HelvNeue Bold for IBM" charset="0"/>
                </a:rPr>
              </a:br>
              <a:r>
                <a:rPr lang="en-US" sz="1100" dirty="0">
                  <a:cs typeface="Arial" panose="020B0604020202020204" pitchFamily="34" charset="0"/>
                  <a:sym typeface="HelvNeue Bold for IBM" charset="0"/>
                </a:rPr>
                <a:t>e.g., Customer uses IBM KeyProtect to create their encryption keys </a:t>
              </a:r>
            </a:p>
            <a:p>
              <a:pPr marL="45715">
                <a:lnSpc>
                  <a:spcPct val="90000"/>
                </a:lnSpc>
              </a:pPr>
              <a:endParaRPr lang="en-US" sz="1100" dirty="0">
                <a:latin typeface="Arial Bold" charset="0"/>
                <a:sym typeface="HelvNeue Bold for IBM" charset="0"/>
              </a:endParaRPr>
            </a:p>
          </p:txBody>
        </p:sp>
        <p:sp>
          <p:nvSpPr>
            <p:cNvPr id="51" name="TextBox 61"/>
            <p:cNvSpPr txBox="1">
              <a:spLocks noChangeArrowheads="1"/>
            </p:cNvSpPr>
            <p:nvPr/>
          </p:nvSpPr>
          <p:spPr bwMode="auto">
            <a:xfrm>
              <a:off x="7849324" y="1937906"/>
              <a:ext cx="3473629" cy="1131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4859" tIns="54859" rIns="54859" bIns="54859">
              <a:spAutoFit/>
            </a:bodyPr>
            <a:lstStyle>
              <a:lvl1pPr marL="169863" indent="-169863">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201914" indent="-156198">
                <a:lnSpc>
                  <a:spcPct val="90000"/>
                </a:lnSpc>
                <a:spcBef>
                  <a:spcPts val="480"/>
                </a:spcBef>
                <a:buFont typeface="Arial"/>
                <a:buChar char="•"/>
              </a:pPr>
              <a:r>
                <a:rPr lang="en-US" sz="1600" dirty="0">
                  <a:solidFill>
                    <a:srgbClr val="191919"/>
                  </a:solidFill>
                  <a:cs typeface="Arial" charset="0"/>
                </a:rPr>
                <a:t>Key management service</a:t>
              </a:r>
            </a:p>
            <a:p>
              <a:pPr marL="201914" indent="-156198">
                <a:lnSpc>
                  <a:spcPct val="90000"/>
                </a:lnSpc>
                <a:spcBef>
                  <a:spcPts val="480"/>
                </a:spcBef>
                <a:buFont typeface="Arial"/>
                <a:buChar char="•"/>
              </a:pPr>
              <a:r>
                <a:rPr lang="en-US" sz="1600" dirty="0">
                  <a:solidFill>
                    <a:srgbClr val="191919"/>
                  </a:solidFill>
                  <a:cs typeface="Arial" charset="0"/>
                </a:rPr>
                <a:t>Hardware security modules</a:t>
              </a:r>
            </a:p>
            <a:p>
              <a:pPr marL="201914" indent="-156198">
                <a:lnSpc>
                  <a:spcPct val="90000"/>
                </a:lnSpc>
                <a:spcBef>
                  <a:spcPts val="480"/>
                </a:spcBef>
                <a:buFont typeface="Arial"/>
                <a:buChar char="•"/>
              </a:pPr>
              <a:r>
                <a:rPr lang="en-US" sz="1600" dirty="0">
                  <a:solidFill>
                    <a:srgbClr val="191919"/>
                  </a:solidFill>
                  <a:cs typeface="Arial" charset="0"/>
                </a:rPr>
                <a:t>Application-level encryption for granular data security</a:t>
              </a:r>
            </a:p>
          </p:txBody>
        </p:sp>
        <p:pic>
          <p:nvPicPr>
            <p:cNvPr id="52" name="Picture 51"/>
            <p:cNvPicPr>
              <a:picLocks noChangeAspect="1"/>
            </p:cNvPicPr>
            <p:nvPr/>
          </p:nvPicPr>
          <p:blipFill>
            <a:blip r:embed="rId4"/>
            <a:stretch>
              <a:fillRect/>
            </a:stretch>
          </p:blipFill>
          <p:spPr>
            <a:xfrm>
              <a:off x="2055205" y="3435441"/>
              <a:ext cx="8366980" cy="2816070"/>
            </a:xfrm>
            <a:prstGeom prst="rect">
              <a:avLst/>
            </a:prstGeom>
          </p:spPr>
        </p:pic>
      </p:grpSp>
      <p:grpSp>
        <p:nvGrpSpPr>
          <p:cNvPr id="53" name="Group 52"/>
          <p:cNvGrpSpPr/>
          <p:nvPr/>
        </p:nvGrpSpPr>
        <p:grpSpPr>
          <a:xfrm>
            <a:off x="368933" y="1507067"/>
            <a:ext cx="3379442" cy="4675810"/>
            <a:chOff x="368933" y="1507067"/>
            <a:chExt cx="3379442" cy="4675810"/>
          </a:xfrm>
        </p:grpSpPr>
        <p:sp>
          <p:nvSpPr>
            <p:cNvPr id="54" name="Rectangle 27"/>
            <p:cNvSpPr>
              <a:spLocks noChangeArrowheads="1"/>
            </p:cNvSpPr>
            <p:nvPr/>
          </p:nvSpPr>
          <p:spPr bwMode="auto">
            <a:xfrm>
              <a:off x="780022" y="5119682"/>
              <a:ext cx="2743168" cy="31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endParaRPr lang="en-US" altLang="en-US" sz="1400" dirty="0">
                <a:solidFill>
                  <a:schemeClr val="tx1">
                    <a:lumMod val="65000"/>
                  </a:schemeClr>
                </a:solidFill>
                <a:cs typeface="Arial" panose="020B0604020202020204" pitchFamily="34" charset="0"/>
              </a:endParaRPr>
            </a:p>
          </p:txBody>
        </p:sp>
        <p:sp>
          <p:nvSpPr>
            <p:cNvPr id="55" name="Rectangle 27"/>
            <p:cNvSpPr>
              <a:spLocks noChangeArrowheads="1"/>
            </p:cNvSpPr>
            <p:nvPr/>
          </p:nvSpPr>
          <p:spPr bwMode="auto">
            <a:xfrm>
              <a:off x="725508" y="5249911"/>
              <a:ext cx="3022867" cy="4229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400" dirty="0">
                  <a:solidFill>
                    <a:schemeClr val="tx1">
                      <a:lumMod val="65000"/>
                    </a:schemeClr>
                  </a:solidFill>
                  <a:cs typeface="Arial" panose="020B0604020202020204" pitchFamily="34" charset="0"/>
                </a:rPr>
                <a:t>Security Intelligence </a:t>
              </a:r>
              <a:br>
                <a:rPr lang="en-US" altLang="en-US" sz="1400" dirty="0">
                  <a:solidFill>
                    <a:schemeClr val="tx1">
                      <a:lumMod val="65000"/>
                    </a:schemeClr>
                  </a:solidFill>
                  <a:cs typeface="Arial" panose="020B0604020202020204" pitchFamily="34" charset="0"/>
                </a:rPr>
              </a:br>
              <a:r>
                <a:rPr lang="en-US" altLang="en-US" sz="1400" dirty="0">
                  <a:solidFill>
                    <a:schemeClr val="tx1">
                      <a:lumMod val="65000"/>
                    </a:schemeClr>
                  </a:solidFill>
                  <a:cs typeface="Arial" panose="020B0604020202020204" pitchFamily="34" charset="0"/>
                </a:rPr>
                <a:t>&amp; Monitoring</a:t>
              </a:r>
            </a:p>
          </p:txBody>
        </p:sp>
        <p:cxnSp>
          <p:nvCxnSpPr>
            <p:cNvPr id="56" name="Straight Arrow Connector 55"/>
            <p:cNvCxnSpPr/>
            <p:nvPr/>
          </p:nvCxnSpPr>
          <p:spPr>
            <a:xfrm>
              <a:off x="542588" y="1507067"/>
              <a:ext cx="0" cy="4675810"/>
            </a:xfrm>
            <a:prstGeom prst="straightConnector1">
              <a:avLst/>
            </a:prstGeom>
            <a:ln>
              <a:headEnd type="oval"/>
              <a:tailEnd type="triangle"/>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368933" y="2474013"/>
              <a:ext cx="2485016" cy="314526"/>
              <a:chOff x="441064" y="1407868"/>
              <a:chExt cx="2485016" cy="356388"/>
            </a:xfrm>
          </p:grpSpPr>
          <p:grpSp>
            <p:nvGrpSpPr>
              <p:cNvPr id="76" name="Group 75"/>
              <p:cNvGrpSpPr/>
              <p:nvPr/>
            </p:nvGrpSpPr>
            <p:grpSpPr>
              <a:xfrm>
                <a:off x="441064" y="1435455"/>
                <a:ext cx="301214" cy="301214"/>
                <a:chOff x="2463501" y="2592593"/>
                <a:chExt cx="408791" cy="408791"/>
              </a:xfrm>
            </p:grpSpPr>
            <p:sp>
              <p:nvSpPr>
                <p:cNvPr id="78" name="Oval 77"/>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79" name="Oval 78"/>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sp>
            <p:nvSpPr>
              <p:cNvPr id="77" name="Rectangle 27"/>
              <p:cNvSpPr>
                <a:spLocks noChangeArrowheads="1"/>
              </p:cNvSpPr>
              <p:nvPr/>
            </p:nvSpPr>
            <p:spPr bwMode="auto">
              <a:xfrm>
                <a:off x="835545" y="1407868"/>
                <a:ext cx="2090535" cy="35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400" dirty="0">
                    <a:solidFill>
                      <a:schemeClr val="tx1">
                        <a:lumMod val="65000"/>
                      </a:schemeClr>
                    </a:solidFill>
                    <a:cs typeface="Arial" panose="020B0604020202020204" pitchFamily="34" charset="0"/>
                  </a:rPr>
                  <a:t>Network Security</a:t>
                </a:r>
              </a:p>
            </p:txBody>
          </p:sp>
        </p:grpSp>
        <p:grpSp>
          <p:nvGrpSpPr>
            <p:cNvPr id="58" name="Group 57"/>
            <p:cNvGrpSpPr/>
            <p:nvPr/>
          </p:nvGrpSpPr>
          <p:grpSpPr>
            <a:xfrm>
              <a:off x="368933" y="3311606"/>
              <a:ext cx="2485016" cy="314526"/>
              <a:chOff x="441064" y="1407868"/>
              <a:chExt cx="2485016" cy="356388"/>
            </a:xfrm>
          </p:grpSpPr>
          <p:grpSp>
            <p:nvGrpSpPr>
              <p:cNvPr id="72" name="Group 71"/>
              <p:cNvGrpSpPr/>
              <p:nvPr/>
            </p:nvGrpSpPr>
            <p:grpSpPr>
              <a:xfrm>
                <a:off x="441064" y="1435455"/>
                <a:ext cx="301214" cy="301214"/>
                <a:chOff x="2463501" y="2592593"/>
                <a:chExt cx="408791" cy="408791"/>
              </a:xfrm>
            </p:grpSpPr>
            <p:sp>
              <p:nvSpPr>
                <p:cNvPr id="74" name="Oval 73"/>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75" name="Oval 74"/>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sp>
            <p:nvSpPr>
              <p:cNvPr id="73" name="Rectangle 27"/>
              <p:cNvSpPr>
                <a:spLocks noChangeArrowheads="1"/>
              </p:cNvSpPr>
              <p:nvPr/>
            </p:nvSpPr>
            <p:spPr bwMode="auto">
              <a:xfrm>
                <a:off x="835545" y="1407868"/>
                <a:ext cx="2090535" cy="35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r>
                  <a:rPr lang="en-US" altLang="en-US" sz="1400" b="1" dirty="0">
                    <a:solidFill>
                      <a:schemeClr val="tx1">
                        <a:lumMod val="65000"/>
                      </a:schemeClr>
                    </a:solidFill>
                    <a:cs typeface="Arial" panose="020B0604020202020204" pitchFamily="34" charset="0"/>
                  </a:rPr>
                  <a:t>Data Security</a:t>
                </a:r>
              </a:p>
            </p:txBody>
          </p:sp>
        </p:grpSp>
        <p:grpSp>
          <p:nvGrpSpPr>
            <p:cNvPr id="59" name="Group 58"/>
            <p:cNvGrpSpPr/>
            <p:nvPr/>
          </p:nvGrpSpPr>
          <p:grpSpPr>
            <a:xfrm>
              <a:off x="398855" y="4274606"/>
              <a:ext cx="301214" cy="265833"/>
              <a:chOff x="2463501" y="2592593"/>
              <a:chExt cx="408791" cy="408791"/>
            </a:xfrm>
          </p:grpSpPr>
          <p:sp>
            <p:nvSpPr>
              <p:cNvPr id="70" name="Oval 69"/>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71" name="Oval 70"/>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sp>
          <p:nvSpPr>
            <p:cNvPr id="60" name="Rectangle 27"/>
            <p:cNvSpPr>
              <a:spLocks noChangeArrowheads="1"/>
            </p:cNvSpPr>
            <p:nvPr/>
          </p:nvSpPr>
          <p:spPr bwMode="auto">
            <a:xfrm>
              <a:off x="734547" y="5142392"/>
              <a:ext cx="2090535" cy="31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endParaRPr lang="en-US" altLang="en-US" sz="1400" dirty="0">
                <a:solidFill>
                  <a:schemeClr val="tx1">
                    <a:lumMod val="65000"/>
                  </a:schemeClr>
                </a:solidFill>
                <a:cs typeface="Arial" panose="020B0604020202020204" pitchFamily="34" charset="0"/>
              </a:endParaRPr>
            </a:p>
          </p:txBody>
        </p:sp>
        <p:grpSp>
          <p:nvGrpSpPr>
            <p:cNvPr id="61" name="Group 60"/>
            <p:cNvGrpSpPr/>
            <p:nvPr/>
          </p:nvGrpSpPr>
          <p:grpSpPr>
            <a:xfrm>
              <a:off x="387237" y="5319893"/>
              <a:ext cx="301215" cy="265833"/>
              <a:chOff x="2463501" y="1889519"/>
              <a:chExt cx="408791" cy="408788"/>
            </a:xfrm>
          </p:grpSpPr>
          <p:sp>
            <p:nvSpPr>
              <p:cNvPr id="68" name="Oval 67"/>
              <p:cNvSpPr/>
              <p:nvPr/>
            </p:nvSpPr>
            <p:spPr>
              <a:xfrm>
                <a:off x="2463501" y="1889519"/>
                <a:ext cx="408791" cy="4087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sp>
            <p:nvSpPr>
              <p:cNvPr id="69" name="Oval 68"/>
              <p:cNvSpPr/>
              <p:nvPr/>
            </p:nvSpPr>
            <p:spPr>
              <a:xfrm>
                <a:off x="2555837" y="1981873"/>
                <a:ext cx="224118" cy="22411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schemeClr>
                  </a:solidFill>
                </a:endParaRPr>
              </a:p>
            </p:txBody>
          </p:sp>
        </p:grpSp>
        <p:grpSp>
          <p:nvGrpSpPr>
            <p:cNvPr id="62" name="Group 61"/>
            <p:cNvGrpSpPr/>
            <p:nvPr/>
          </p:nvGrpSpPr>
          <p:grpSpPr>
            <a:xfrm>
              <a:off x="368933" y="1727963"/>
              <a:ext cx="2485016" cy="314526"/>
              <a:chOff x="441064" y="1407868"/>
              <a:chExt cx="2485016" cy="356388"/>
            </a:xfrm>
          </p:grpSpPr>
          <p:grpSp>
            <p:nvGrpSpPr>
              <p:cNvPr id="64" name="Group 63"/>
              <p:cNvGrpSpPr/>
              <p:nvPr/>
            </p:nvGrpSpPr>
            <p:grpSpPr>
              <a:xfrm>
                <a:off x="441064" y="1435455"/>
                <a:ext cx="301214" cy="301214"/>
                <a:chOff x="2463501" y="2592593"/>
                <a:chExt cx="408791" cy="408791"/>
              </a:xfrm>
            </p:grpSpPr>
            <p:sp>
              <p:nvSpPr>
                <p:cNvPr id="66" name="Oval 65"/>
                <p:cNvSpPr/>
                <p:nvPr/>
              </p:nvSpPr>
              <p:spPr>
                <a:xfrm>
                  <a:off x="2463501" y="2592593"/>
                  <a:ext cx="408791" cy="408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555837" y="2684929"/>
                  <a:ext cx="224118" cy="224118"/>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Rectangle 27"/>
              <p:cNvSpPr>
                <a:spLocks noChangeArrowheads="1"/>
              </p:cNvSpPr>
              <p:nvPr/>
            </p:nvSpPr>
            <p:spPr bwMode="auto">
              <a:xfrm>
                <a:off x="835545" y="1407868"/>
                <a:ext cx="2090535" cy="35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nSpc>
                    <a:spcPct val="90000"/>
                  </a:lnSpc>
                </a:pPr>
                <a:r>
                  <a:rPr lang="en-US" altLang="en-US" sz="1400" dirty="0">
                    <a:solidFill>
                      <a:schemeClr val="tx1">
                        <a:lumMod val="65000"/>
                      </a:schemeClr>
                    </a:solidFill>
                    <a:latin typeface="Arial" panose="020B0604020202020204" pitchFamily="34" charset="0"/>
                    <a:ea typeface="MS PGothic" panose="020B0600070205080204" pitchFamily="34" charset="-128"/>
                    <a:cs typeface="Arial" panose="020B0604020202020204" pitchFamily="34" charset="0"/>
                  </a:rPr>
                  <a:t>Identity &amp; Access</a:t>
                </a:r>
              </a:p>
            </p:txBody>
          </p:sp>
        </p:grpSp>
        <p:sp>
          <p:nvSpPr>
            <p:cNvPr id="63" name="Rectangle 62"/>
            <p:cNvSpPr/>
            <p:nvPr/>
          </p:nvSpPr>
          <p:spPr>
            <a:xfrm>
              <a:off x="768106" y="4306403"/>
              <a:ext cx="1732846" cy="239039"/>
            </a:xfrm>
            <a:prstGeom prst="rect">
              <a:avLst/>
            </a:prstGeom>
            <a:noFill/>
            <a:ln>
              <a:noFill/>
            </a:ln>
          </p:spPr>
          <p:txBody>
            <a:bodyPr anchor="ctr"/>
            <a:lstStyle/>
            <a:p>
              <a:pPr>
                <a:lnSpc>
                  <a:spcPct val="90000"/>
                </a:lnSpc>
              </a:pPr>
              <a:r>
                <a:rPr lang="en-US" altLang="en-US" sz="1400" dirty="0">
                  <a:solidFill>
                    <a:schemeClr val="tx1">
                      <a:lumMod val="65000"/>
                    </a:schemeClr>
                  </a:solidFill>
                  <a:cs typeface="Arial" panose="020B0604020202020204" pitchFamily="34" charset="0"/>
                </a:rPr>
                <a:t>Secure Dev-Ops</a:t>
              </a:r>
            </a:p>
            <a:p>
              <a:pPr>
                <a:lnSpc>
                  <a:spcPct val="90000"/>
                </a:lnSpc>
              </a:pPr>
              <a:r>
                <a:rPr lang="en-US" altLang="en-US" sz="1400" dirty="0" smtClean="0">
                  <a:solidFill>
                    <a:schemeClr val="tx1">
                      <a:lumMod val="65000"/>
                    </a:schemeClr>
                  </a:solidFill>
                  <a:latin typeface="Arial" panose="020B0604020202020204" pitchFamily="34" charset="0"/>
                  <a:ea typeface="MS PGothic" panose="020B0600070205080204" pitchFamily="34" charset="-128"/>
                  <a:cs typeface="Arial" panose="020B0604020202020204" pitchFamily="34" charset="0"/>
                </a:rPr>
                <a:t>&amp; Application Security </a:t>
              </a:r>
              <a:endParaRPr lang="en-US" altLang="en-US" sz="1400" dirty="0">
                <a:solidFill>
                  <a:schemeClr val="tx1">
                    <a:lumMod val="65000"/>
                  </a:schemeClr>
                </a:solidFill>
                <a:latin typeface="Arial" panose="020B0604020202020204" pitchFamily="34" charset="0"/>
                <a:ea typeface="MS PGothic" panose="020B0600070205080204" pitchFamily="34" charset="-128"/>
                <a:cs typeface="Arial" panose="020B0604020202020204" pitchFamily="34" charset="0"/>
              </a:endParaRPr>
            </a:p>
          </p:txBody>
        </p:sp>
      </p:grpSp>
      <p:sp>
        <p:nvSpPr>
          <p:cNvPr id="80" name="Title 1"/>
          <p:cNvSpPr txBox="1">
            <a:spLocks/>
          </p:cNvSpPr>
          <p:nvPr/>
        </p:nvSpPr>
        <p:spPr bwMode="auto">
          <a:xfrm>
            <a:off x="2507202" y="771344"/>
            <a:ext cx="9311196" cy="335498"/>
          </a:xfrm>
          <a:prstGeom prst="rect">
            <a:avLst/>
          </a:prstGeom>
          <a:solidFill>
            <a:schemeClr val="accent6"/>
          </a:solidFill>
          <a:ln>
            <a:noFill/>
          </a:ln>
          <a:extLst/>
        </p:spPr>
        <p:txBody>
          <a:bodyPr vert="horz" wrap="square" lIns="0" tIns="0" rIns="0" bIns="0" numCol="1" anchor="ctr" anchorCtr="1" compatLnSpc="1">
            <a:prstTxWarp prst="textNoShape">
              <a:avLst/>
            </a:prstTxWarp>
            <a:noAutofit/>
          </a:bodyPr>
          <a:lstStyle>
            <a:lvl1pPr algn="l" rtl="0" fontAlgn="base">
              <a:lnSpc>
                <a:spcPct val="90000"/>
              </a:lnSpc>
              <a:spcBef>
                <a:spcPct val="0"/>
              </a:spcBef>
              <a:spcAft>
                <a:spcPct val="0"/>
              </a:spcAft>
              <a:defRPr sz="2800" b="1" kern="1200" baseline="0">
                <a:solidFill>
                  <a:schemeClr val="tx1"/>
                </a:solidFill>
                <a:latin typeface="Arial" panose="020B0604020202020204" pitchFamily="34" charset="0"/>
                <a:ea typeface="+mj-ea"/>
                <a:cs typeface="Arial" panose="020B0604020202020204" pitchFamily="34" charset="0"/>
              </a:defRPr>
            </a:lvl1pPr>
            <a:lvl2pPr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2pPr>
            <a:lvl3pPr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3pPr>
            <a:lvl4pPr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4pPr>
            <a:lvl5pPr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tx1"/>
                </a:solidFill>
                <a:latin typeface="Arial" panose="020B0604020202020204" pitchFamily="34" charset="0"/>
                <a:cs typeface="Arial" panose="020B0604020202020204" pitchFamily="34" charset="0"/>
              </a:defRPr>
            </a:lvl9pPr>
          </a:lstStyle>
          <a:p>
            <a:pPr algn="ctr" defTabSz="285594" eaLnBrk="1" hangingPunct="1">
              <a:lnSpc>
                <a:spcPct val="80000"/>
              </a:lnSpc>
              <a:spcBef>
                <a:spcPts val="0"/>
              </a:spcBef>
            </a:pPr>
            <a:r>
              <a:rPr lang="en-US" sz="1600" dirty="0" smtClean="0">
                <a:solidFill>
                  <a:schemeClr val="bg1"/>
                </a:solidFill>
                <a:ea typeface="Arial" charset="0"/>
              </a:rPr>
              <a:t>Protect your sensitive data with encryption and IBM Cloud key management</a:t>
            </a:r>
            <a:endParaRPr lang="en-US" sz="1600" dirty="0">
              <a:solidFill>
                <a:schemeClr val="bg1"/>
              </a:solidFill>
              <a:ea typeface="Arial" charset="0"/>
            </a:endParaRPr>
          </a:p>
        </p:txBody>
      </p:sp>
    </p:spTree>
    <p:extLst>
      <p:ext uri="{BB962C8B-B14F-4D97-AF65-F5344CB8AC3E}">
        <p14:creationId xmlns:p14="http://schemas.microsoft.com/office/powerpoint/2010/main" val="99565302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1814</TotalTime>
  <Words>1170</Words>
  <Application>Microsoft Macintosh PowerPoint</Application>
  <PresentationFormat>Widescreen</PresentationFormat>
  <Paragraphs>272</Paragraphs>
  <Slides>21</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Arial Bold</vt:lpstr>
      <vt:lpstr>Cambria</vt:lpstr>
      <vt:lpstr>Helvetica</vt:lpstr>
      <vt:lpstr>HelvNeue Bold for IBM</vt:lpstr>
      <vt:lpstr>HelvNeue Medium for IBM</vt:lpstr>
      <vt:lpstr>MS PGothic</vt:lpstr>
      <vt:lpstr>ＭＳ Ｐゴシック</vt:lpstr>
      <vt:lpstr>ＭＳ 明朝</vt:lpstr>
      <vt:lpstr>plex-sans-regular</vt:lpstr>
      <vt:lpstr>Times New Roman</vt:lpstr>
      <vt:lpstr>Wingdings</vt:lpstr>
      <vt:lpstr>Arial</vt:lpstr>
      <vt:lpstr>Calibri</vt:lpstr>
      <vt:lpstr>Office Theme</vt:lpstr>
      <vt:lpstr>PowerPoint Presentation</vt:lpstr>
      <vt:lpstr>Cloud presents an opportunity to radically transform  security practices</vt:lpstr>
      <vt:lpstr>Securing Cloud-native Applications &amp; Workloads</vt:lpstr>
      <vt:lpstr>Identity &amp; Access Management</vt:lpstr>
      <vt:lpstr>Cloud Identity &amp; Access Management </vt:lpstr>
      <vt:lpstr>App ID</vt:lpstr>
      <vt:lpstr>Network Security</vt:lpstr>
      <vt:lpstr>Leverage isolation, with IBM Bluemix Container Service, for micro-services deployments </vt:lpstr>
      <vt:lpstr>Data Security</vt:lpstr>
      <vt:lpstr>Key Protect</vt:lpstr>
      <vt:lpstr>Secure Dev-Ops &amp; Application Security</vt:lpstr>
      <vt:lpstr>Container Vulnerability Advisor &amp; Application Security on Cloud </vt:lpstr>
      <vt:lpstr>Security Intelligence &amp; Monitoring</vt:lpstr>
      <vt:lpstr>IBM Cloud Activity Tracker</vt:lpstr>
      <vt:lpstr>Reference Architecture &amp; Prescriptive Guidance</vt:lpstr>
      <vt:lpstr>Resources</vt:lpstr>
      <vt:lpstr>IBM Bluemix Platform Security Services empowers the developer to build and deliver secure applications and services</vt:lpstr>
      <vt:lpstr>PowerPoint Presentation</vt:lpstr>
      <vt:lpstr>Stay Connected and continue coding !</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Security</dc:title>
  <dc:subject/>
  <dc:creator>Sreek Iyer</dc:creator>
  <cp:keywords/>
  <dc:description/>
  <cp:lastModifiedBy>sreek Iyer</cp:lastModifiedBy>
  <cp:revision>64</cp:revision>
  <dcterms:created xsi:type="dcterms:W3CDTF">2016-05-20T11:36:06Z</dcterms:created>
  <dcterms:modified xsi:type="dcterms:W3CDTF">2017-06-28T01:07:07Z</dcterms:modified>
  <cp:category/>
</cp:coreProperties>
</file>